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789" r:id="rId3"/>
    <p:sldId id="838" r:id="rId4"/>
    <p:sldId id="839" r:id="rId5"/>
    <p:sldId id="760" r:id="rId6"/>
    <p:sldId id="861" r:id="rId7"/>
    <p:sldId id="843" r:id="rId8"/>
    <p:sldId id="844" r:id="rId9"/>
    <p:sldId id="841" r:id="rId10"/>
    <p:sldId id="862" r:id="rId11"/>
    <p:sldId id="840" r:id="rId12"/>
    <p:sldId id="842" r:id="rId13"/>
    <p:sldId id="847" r:id="rId14"/>
    <p:sldId id="851" r:id="rId15"/>
    <p:sldId id="848" r:id="rId16"/>
    <p:sldId id="845" r:id="rId17"/>
    <p:sldId id="846" r:id="rId18"/>
    <p:sldId id="850" r:id="rId19"/>
    <p:sldId id="864" r:id="rId20"/>
    <p:sldId id="853" r:id="rId21"/>
    <p:sldId id="852" r:id="rId22"/>
  </p:sldIdLst>
  <p:sldSz cx="9144000" cy="5143500" type="screen16x9"/>
  <p:notesSz cx="6858000" cy="9144000"/>
  <p:custDataLst>
    <p:tags r:id="rId2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6D7F"/>
    <a:srgbClr val="DFC9BF"/>
    <a:srgbClr val="D9E2E5"/>
    <a:srgbClr val="F7E7D5"/>
    <a:srgbClr val="F9D3C7"/>
    <a:srgbClr val="ECC79E"/>
    <a:srgbClr val="E9A18B"/>
    <a:srgbClr val="D0AFA0"/>
    <a:srgbClr val="FFFFFF"/>
    <a:srgbClr val="FBF3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152" autoAdjust="0"/>
    <p:restoredTop sz="93992" autoAdjust="0"/>
  </p:normalViewPr>
  <p:slideViewPr>
    <p:cSldViewPr snapToGrid="0" showGuides="1">
      <p:cViewPr varScale="1">
        <p:scale>
          <a:sx n="110" d="100"/>
          <a:sy n="110" d="100"/>
        </p:scale>
        <p:origin x="72" y="134"/>
      </p:cViewPr>
      <p:guideLst>
        <p:guide pos="950"/>
        <p:guide orient="horz" pos="3271"/>
        <p:guide orient="horz" pos="2436"/>
        <p:guide orient="horz" pos="1908"/>
        <p:guide orient="horz" pos="3129"/>
        <p:guide orient="horz" pos="1398"/>
        <p:guide orient="horz" pos="258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18"/>
    </p:cViewPr>
  </p:sorterViewPr>
  <p:notesViewPr>
    <p:cSldViewPr snapToGrid="0">
      <p:cViewPr varScale="1">
        <p:scale>
          <a:sx n="63" d="100"/>
          <a:sy n="63" d="100"/>
        </p:scale>
        <p:origin x="3134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gs" Target="tags/tag3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EDF00-B687-4518-A523-F35356445D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37DF39-E0DC-43CD-A1BD-70206D7A237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DFCB8-7EF4-48C1-8984-7222E239D7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3BA41-6BA2-47AC-9C1D-5ECEA0A6E28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142876" y="228601"/>
            <a:ext cx="4654550" cy="2033588"/>
            <a:chOff x="142876" y="228601"/>
            <a:chExt cx="4654550" cy="2033588"/>
          </a:xfrm>
        </p:grpSpPr>
        <p:sp>
          <p:nvSpPr>
            <p:cNvPr id="6" name="Freeform 5"/>
            <p:cNvSpPr/>
            <p:nvPr/>
          </p:nvSpPr>
          <p:spPr bwMode="auto">
            <a:xfrm>
              <a:off x="204789" y="228601"/>
              <a:ext cx="3935413" cy="2033588"/>
            </a:xfrm>
            <a:custGeom>
              <a:avLst/>
              <a:gdLst>
                <a:gd name="T0" fmla="*/ 4 w 2479"/>
                <a:gd name="T1" fmla="*/ 1281 h 1281"/>
                <a:gd name="T2" fmla="*/ 0 w 2479"/>
                <a:gd name="T3" fmla="*/ 1281 h 1281"/>
                <a:gd name="T4" fmla="*/ 0 w 2479"/>
                <a:gd name="T5" fmla="*/ 0 h 1281"/>
                <a:gd name="T6" fmla="*/ 2479 w 2479"/>
                <a:gd name="T7" fmla="*/ 0 h 1281"/>
                <a:gd name="T8" fmla="*/ 2479 w 2479"/>
                <a:gd name="T9" fmla="*/ 10 h 1281"/>
                <a:gd name="T10" fmla="*/ 4 w 2479"/>
                <a:gd name="T11" fmla="*/ 10 h 1281"/>
                <a:gd name="T12" fmla="*/ 4 w 2479"/>
                <a:gd name="T13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9" h="1281">
                  <a:moveTo>
                    <a:pt x="4" y="1281"/>
                  </a:moveTo>
                  <a:lnTo>
                    <a:pt x="0" y="1281"/>
                  </a:lnTo>
                  <a:lnTo>
                    <a:pt x="0" y="0"/>
                  </a:lnTo>
                  <a:lnTo>
                    <a:pt x="2479" y="0"/>
                  </a:lnTo>
                  <a:lnTo>
                    <a:pt x="2479" y="10"/>
                  </a:lnTo>
                  <a:lnTo>
                    <a:pt x="4" y="10"/>
                  </a:lnTo>
                  <a:lnTo>
                    <a:pt x="4" y="1281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142876" y="290514"/>
              <a:ext cx="4654550" cy="1530350"/>
            </a:xfrm>
            <a:custGeom>
              <a:avLst/>
              <a:gdLst>
                <a:gd name="T0" fmla="*/ 9 w 2932"/>
                <a:gd name="T1" fmla="*/ 964 h 964"/>
                <a:gd name="T2" fmla="*/ 0 w 2932"/>
                <a:gd name="T3" fmla="*/ 964 h 964"/>
                <a:gd name="T4" fmla="*/ 0 w 2932"/>
                <a:gd name="T5" fmla="*/ 0 h 964"/>
                <a:gd name="T6" fmla="*/ 2932 w 2932"/>
                <a:gd name="T7" fmla="*/ 0 h 964"/>
                <a:gd name="T8" fmla="*/ 2932 w 2932"/>
                <a:gd name="T9" fmla="*/ 5 h 964"/>
                <a:gd name="T10" fmla="*/ 9 w 2932"/>
                <a:gd name="T11" fmla="*/ 5 h 964"/>
                <a:gd name="T12" fmla="*/ 9 w 2932"/>
                <a:gd name="T13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2" h="964">
                  <a:moveTo>
                    <a:pt x="9" y="964"/>
                  </a:moveTo>
                  <a:lnTo>
                    <a:pt x="0" y="964"/>
                  </a:lnTo>
                  <a:lnTo>
                    <a:pt x="0" y="0"/>
                  </a:lnTo>
                  <a:lnTo>
                    <a:pt x="2932" y="0"/>
                  </a:lnTo>
                  <a:lnTo>
                    <a:pt x="2932" y="5"/>
                  </a:lnTo>
                  <a:lnTo>
                    <a:pt x="9" y="5"/>
                  </a:lnTo>
                  <a:lnTo>
                    <a:pt x="9" y="964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8" name="组合 7"/>
          <p:cNvGrpSpPr/>
          <p:nvPr userDrawn="1"/>
        </p:nvGrpSpPr>
        <p:grpSpPr>
          <a:xfrm>
            <a:off x="4329984" y="2951162"/>
            <a:ext cx="4654550" cy="2033588"/>
            <a:chOff x="4329984" y="2951162"/>
            <a:chExt cx="4654550" cy="2033588"/>
          </a:xfrm>
        </p:grpSpPr>
        <p:sp>
          <p:nvSpPr>
            <p:cNvPr id="9" name="Freeform 7"/>
            <p:cNvSpPr/>
            <p:nvPr/>
          </p:nvSpPr>
          <p:spPr bwMode="auto">
            <a:xfrm>
              <a:off x="4995147" y="2951162"/>
              <a:ext cx="3927475" cy="2033588"/>
            </a:xfrm>
            <a:custGeom>
              <a:avLst/>
              <a:gdLst>
                <a:gd name="T0" fmla="*/ 2474 w 2474"/>
                <a:gd name="T1" fmla="*/ 1281 h 1281"/>
                <a:gd name="T2" fmla="*/ 0 w 2474"/>
                <a:gd name="T3" fmla="*/ 1281 h 1281"/>
                <a:gd name="T4" fmla="*/ 0 w 2474"/>
                <a:gd name="T5" fmla="*/ 1276 h 1281"/>
                <a:gd name="T6" fmla="*/ 2470 w 2474"/>
                <a:gd name="T7" fmla="*/ 1276 h 1281"/>
                <a:gd name="T8" fmla="*/ 2470 w 2474"/>
                <a:gd name="T9" fmla="*/ 0 h 1281"/>
                <a:gd name="T10" fmla="*/ 2474 w 2474"/>
                <a:gd name="T11" fmla="*/ 0 h 1281"/>
                <a:gd name="T12" fmla="*/ 2474 w 2474"/>
                <a:gd name="T13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4" h="1281">
                  <a:moveTo>
                    <a:pt x="2474" y="1281"/>
                  </a:moveTo>
                  <a:lnTo>
                    <a:pt x="0" y="1281"/>
                  </a:lnTo>
                  <a:lnTo>
                    <a:pt x="0" y="1276"/>
                  </a:lnTo>
                  <a:lnTo>
                    <a:pt x="2470" y="1276"/>
                  </a:lnTo>
                  <a:lnTo>
                    <a:pt x="2470" y="0"/>
                  </a:lnTo>
                  <a:lnTo>
                    <a:pt x="2474" y="0"/>
                  </a:lnTo>
                  <a:lnTo>
                    <a:pt x="2474" y="1281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4329984" y="3392487"/>
              <a:ext cx="4654550" cy="1538288"/>
            </a:xfrm>
            <a:custGeom>
              <a:avLst/>
              <a:gdLst>
                <a:gd name="T0" fmla="*/ 2932 w 2932"/>
                <a:gd name="T1" fmla="*/ 969 h 969"/>
                <a:gd name="T2" fmla="*/ 0 w 2932"/>
                <a:gd name="T3" fmla="*/ 969 h 969"/>
                <a:gd name="T4" fmla="*/ 0 w 2932"/>
                <a:gd name="T5" fmla="*/ 959 h 969"/>
                <a:gd name="T6" fmla="*/ 2923 w 2932"/>
                <a:gd name="T7" fmla="*/ 959 h 969"/>
                <a:gd name="T8" fmla="*/ 2923 w 2932"/>
                <a:gd name="T9" fmla="*/ 0 h 969"/>
                <a:gd name="T10" fmla="*/ 2932 w 2932"/>
                <a:gd name="T11" fmla="*/ 0 h 969"/>
                <a:gd name="T12" fmla="*/ 2932 w 2932"/>
                <a:gd name="T13" fmla="*/ 969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2" h="969">
                  <a:moveTo>
                    <a:pt x="2932" y="969"/>
                  </a:moveTo>
                  <a:lnTo>
                    <a:pt x="0" y="969"/>
                  </a:lnTo>
                  <a:lnTo>
                    <a:pt x="0" y="959"/>
                  </a:lnTo>
                  <a:lnTo>
                    <a:pt x="2923" y="959"/>
                  </a:lnTo>
                  <a:lnTo>
                    <a:pt x="2923" y="0"/>
                  </a:lnTo>
                  <a:lnTo>
                    <a:pt x="2932" y="0"/>
                  </a:lnTo>
                  <a:lnTo>
                    <a:pt x="2932" y="969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42876" y="228601"/>
            <a:ext cx="3347531" cy="1462547"/>
            <a:chOff x="142876" y="228601"/>
            <a:chExt cx="4654550" cy="2033588"/>
          </a:xfrm>
        </p:grpSpPr>
        <p:sp>
          <p:nvSpPr>
            <p:cNvPr id="8" name="Freeform 5"/>
            <p:cNvSpPr/>
            <p:nvPr/>
          </p:nvSpPr>
          <p:spPr bwMode="auto">
            <a:xfrm>
              <a:off x="204789" y="228601"/>
              <a:ext cx="3935413" cy="2033588"/>
            </a:xfrm>
            <a:custGeom>
              <a:avLst/>
              <a:gdLst>
                <a:gd name="T0" fmla="*/ 4 w 2479"/>
                <a:gd name="T1" fmla="*/ 1281 h 1281"/>
                <a:gd name="T2" fmla="*/ 0 w 2479"/>
                <a:gd name="T3" fmla="*/ 1281 h 1281"/>
                <a:gd name="T4" fmla="*/ 0 w 2479"/>
                <a:gd name="T5" fmla="*/ 0 h 1281"/>
                <a:gd name="T6" fmla="*/ 2479 w 2479"/>
                <a:gd name="T7" fmla="*/ 0 h 1281"/>
                <a:gd name="T8" fmla="*/ 2479 w 2479"/>
                <a:gd name="T9" fmla="*/ 10 h 1281"/>
                <a:gd name="T10" fmla="*/ 4 w 2479"/>
                <a:gd name="T11" fmla="*/ 10 h 1281"/>
                <a:gd name="T12" fmla="*/ 4 w 2479"/>
                <a:gd name="T13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9" h="1281">
                  <a:moveTo>
                    <a:pt x="4" y="1281"/>
                  </a:moveTo>
                  <a:lnTo>
                    <a:pt x="0" y="1281"/>
                  </a:lnTo>
                  <a:lnTo>
                    <a:pt x="0" y="0"/>
                  </a:lnTo>
                  <a:lnTo>
                    <a:pt x="2479" y="0"/>
                  </a:lnTo>
                  <a:lnTo>
                    <a:pt x="2479" y="10"/>
                  </a:lnTo>
                  <a:lnTo>
                    <a:pt x="4" y="10"/>
                  </a:lnTo>
                  <a:lnTo>
                    <a:pt x="4" y="1281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142876" y="290514"/>
              <a:ext cx="4654550" cy="1530350"/>
            </a:xfrm>
            <a:custGeom>
              <a:avLst/>
              <a:gdLst>
                <a:gd name="T0" fmla="*/ 9 w 2932"/>
                <a:gd name="T1" fmla="*/ 964 h 964"/>
                <a:gd name="T2" fmla="*/ 0 w 2932"/>
                <a:gd name="T3" fmla="*/ 964 h 964"/>
                <a:gd name="T4" fmla="*/ 0 w 2932"/>
                <a:gd name="T5" fmla="*/ 0 h 964"/>
                <a:gd name="T6" fmla="*/ 2932 w 2932"/>
                <a:gd name="T7" fmla="*/ 0 h 964"/>
                <a:gd name="T8" fmla="*/ 2932 w 2932"/>
                <a:gd name="T9" fmla="*/ 5 h 964"/>
                <a:gd name="T10" fmla="*/ 9 w 2932"/>
                <a:gd name="T11" fmla="*/ 5 h 964"/>
                <a:gd name="T12" fmla="*/ 9 w 2932"/>
                <a:gd name="T13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2" h="964">
                  <a:moveTo>
                    <a:pt x="9" y="964"/>
                  </a:moveTo>
                  <a:lnTo>
                    <a:pt x="0" y="964"/>
                  </a:lnTo>
                  <a:lnTo>
                    <a:pt x="0" y="0"/>
                  </a:lnTo>
                  <a:lnTo>
                    <a:pt x="2932" y="0"/>
                  </a:lnTo>
                  <a:lnTo>
                    <a:pt x="2932" y="5"/>
                  </a:lnTo>
                  <a:lnTo>
                    <a:pt x="9" y="5"/>
                  </a:lnTo>
                  <a:lnTo>
                    <a:pt x="9" y="964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5637674" y="3531265"/>
            <a:ext cx="3347531" cy="1462547"/>
            <a:chOff x="4329984" y="2951162"/>
            <a:chExt cx="4654550" cy="2033588"/>
          </a:xfrm>
        </p:grpSpPr>
        <p:sp>
          <p:nvSpPr>
            <p:cNvPr id="11" name="Freeform 7"/>
            <p:cNvSpPr/>
            <p:nvPr/>
          </p:nvSpPr>
          <p:spPr bwMode="auto">
            <a:xfrm>
              <a:off x="4995147" y="2951162"/>
              <a:ext cx="3927475" cy="2033588"/>
            </a:xfrm>
            <a:custGeom>
              <a:avLst/>
              <a:gdLst>
                <a:gd name="T0" fmla="*/ 2474 w 2474"/>
                <a:gd name="T1" fmla="*/ 1281 h 1281"/>
                <a:gd name="T2" fmla="*/ 0 w 2474"/>
                <a:gd name="T3" fmla="*/ 1281 h 1281"/>
                <a:gd name="T4" fmla="*/ 0 w 2474"/>
                <a:gd name="T5" fmla="*/ 1276 h 1281"/>
                <a:gd name="T6" fmla="*/ 2470 w 2474"/>
                <a:gd name="T7" fmla="*/ 1276 h 1281"/>
                <a:gd name="T8" fmla="*/ 2470 w 2474"/>
                <a:gd name="T9" fmla="*/ 0 h 1281"/>
                <a:gd name="T10" fmla="*/ 2474 w 2474"/>
                <a:gd name="T11" fmla="*/ 0 h 1281"/>
                <a:gd name="T12" fmla="*/ 2474 w 2474"/>
                <a:gd name="T13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4" h="1281">
                  <a:moveTo>
                    <a:pt x="2474" y="1281"/>
                  </a:moveTo>
                  <a:lnTo>
                    <a:pt x="0" y="1281"/>
                  </a:lnTo>
                  <a:lnTo>
                    <a:pt x="0" y="1276"/>
                  </a:lnTo>
                  <a:lnTo>
                    <a:pt x="2470" y="1276"/>
                  </a:lnTo>
                  <a:lnTo>
                    <a:pt x="2470" y="0"/>
                  </a:lnTo>
                  <a:lnTo>
                    <a:pt x="2474" y="0"/>
                  </a:lnTo>
                  <a:lnTo>
                    <a:pt x="2474" y="1281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4329984" y="3392487"/>
              <a:ext cx="4654550" cy="1538288"/>
            </a:xfrm>
            <a:custGeom>
              <a:avLst/>
              <a:gdLst>
                <a:gd name="T0" fmla="*/ 2932 w 2932"/>
                <a:gd name="T1" fmla="*/ 969 h 969"/>
                <a:gd name="T2" fmla="*/ 0 w 2932"/>
                <a:gd name="T3" fmla="*/ 969 h 969"/>
                <a:gd name="T4" fmla="*/ 0 w 2932"/>
                <a:gd name="T5" fmla="*/ 959 h 969"/>
                <a:gd name="T6" fmla="*/ 2923 w 2932"/>
                <a:gd name="T7" fmla="*/ 959 h 969"/>
                <a:gd name="T8" fmla="*/ 2923 w 2932"/>
                <a:gd name="T9" fmla="*/ 0 h 969"/>
                <a:gd name="T10" fmla="*/ 2932 w 2932"/>
                <a:gd name="T11" fmla="*/ 0 h 969"/>
                <a:gd name="T12" fmla="*/ 2932 w 2932"/>
                <a:gd name="T13" fmla="*/ 969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2" h="969">
                  <a:moveTo>
                    <a:pt x="2932" y="969"/>
                  </a:moveTo>
                  <a:lnTo>
                    <a:pt x="0" y="969"/>
                  </a:lnTo>
                  <a:lnTo>
                    <a:pt x="0" y="959"/>
                  </a:lnTo>
                  <a:lnTo>
                    <a:pt x="2923" y="959"/>
                  </a:lnTo>
                  <a:lnTo>
                    <a:pt x="2923" y="0"/>
                  </a:lnTo>
                  <a:lnTo>
                    <a:pt x="2932" y="0"/>
                  </a:lnTo>
                  <a:lnTo>
                    <a:pt x="2932" y="969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42876" y="228601"/>
            <a:ext cx="3347531" cy="1462547"/>
            <a:chOff x="142876" y="228601"/>
            <a:chExt cx="4654550" cy="2033588"/>
          </a:xfrm>
        </p:grpSpPr>
        <p:sp>
          <p:nvSpPr>
            <p:cNvPr id="8" name="Freeform 5"/>
            <p:cNvSpPr/>
            <p:nvPr/>
          </p:nvSpPr>
          <p:spPr bwMode="auto">
            <a:xfrm>
              <a:off x="204789" y="228601"/>
              <a:ext cx="3935413" cy="2033588"/>
            </a:xfrm>
            <a:custGeom>
              <a:avLst/>
              <a:gdLst>
                <a:gd name="T0" fmla="*/ 4 w 2479"/>
                <a:gd name="T1" fmla="*/ 1281 h 1281"/>
                <a:gd name="T2" fmla="*/ 0 w 2479"/>
                <a:gd name="T3" fmla="*/ 1281 h 1281"/>
                <a:gd name="T4" fmla="*/ 0 w 2479"/>
                <a:gd name="T5" fmla="*/ 0 h 1281"/>
                <a:gd name="T6" fmla="*/ 2479 w 2479"/>
                <a:gd name="T7" fmla="*/ 0 h 1281"/>
                <a:gd name="T8" fmla="*/ 2479 w 2479"/>
                <a:gd name="T9" fmla="*/ 10 h 1281"/>
                <a:gd name="T10" fmla="*/ 4 w 2479"/>
                <a:gd name="T11" fmla="*/ 10 h 1281"/>
                <a:gd name="T12" fmla="*/ 4 w 2479"/>
                <a:gd name="T13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9" h="1281">
                  <a:moveTo>
                    <a:pt x="4" y="1281"/>
                  </a:moveTo>
                  <a:lnTo>
                    <a:pt x="0" y="1281"/>
                  </a:lnTo>
                  <a:lnTo>
                    <a:pt x="0" y="0"/>
                  </a:lnTo>
                  <a:lnTo>
                    <a:pt x="2479" y="0"/>
                  </a:lnTo>
                  <a:lnTo>
                    <a:pt x="2479" y="10"/>
                  </a:lnTo>
                  <a:lnTo>
                    <a:pt x="4" y="10"/>
                  </a:lnTo>
                  <a:lnTo>
                    <a:pt x="4" y="1281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142876" y="290514"/>
              <a:ext cx="4654550" cy="1530350"/>
            </a:xfrm>
            <a:custGeom>
              <a:avLst/>
              <a:gdLst>
                <a:gd name="T0" fmla="*/ 9 w 2932"/>
                <a:gd name="T1" fmla="*/ 964 h 964"/>
                <a:gd name="T2" fmla="*/ 0 w 2932"/>
                <a:gd name="T3" fmla="*/ 964 h 964"/>
                <a:gd name="T4" fmla="*/ 0 w 2932"/>
                <a:gd name="T5" fmla="*/ 0 h 964"/>
                <a:gd name="T6" fmla="*/ 2932 w 2932"/>
                <a:gd name="T7" fmla="*/ 0 h 964"/>
                <a:gd name="T8" fmla="*/ 2932 w 2932"/>
                <a:gd name="T9" fmla="*/ 5 h 964"/>
                <a:gd name="T10" fmla="*/ 9 w 2932"/>
                <a:gd name="T11" fmla="*/ 5 h 964"/>
                <a:gd name="T12" fmla="*/ 9 w 2932"/>
                <a:gd name="T13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2" h="964">
                  <a:moveTo>
                    <a:pt x="9" y="964"/>
                  </a:moveTo>
                  <a:lnTo>
                    <a:pt x="0" y="964"/>
                  </a:lnTo>
                  <a:lnTo>
                    <a:pt x="0" y="0"/>
                  </a:lnTo>
                  <a:lnTo>
                    <a:pt x="2932" y="0"/>
                  </a:lnTo>
                  <a:lnTo>
                    <a:pt x="2932" y="5"/>
                  </a:lnTo>
                  <a:lnTo>
                    <a:pt x="9" y="5"/>
                  </a:lnTo>
                  <a:lnTo>
                    <a:pt x="9" y="964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5637674" y="3531265"/>
            <a:ext cx="3347531" cy="1462547"/>
            <a:chOff x="4329984" y="2951162"/>
            <a:chExt cx="4654550" cy="2033588"/>
          </a:xfrm>
        </p:grpSpPr>
        <p:sp>
          <p:nvSpPr>
            <p:cNvPr id="11" name="Freeform 7"/>
            <p:cNvSpPr/>
            <p:nvPr/>
          </p:nvSpPr>
          <p:spPr bwMode="auto">
            <a:xfrm>
              <a:off x="4995147" y="2951162"/>
              <a:ext cx="3927475" cy="2033588"/>
            </a:xfrm>
            <a:custGeom>
              <a:avLst/>
              <a:gdLst>
                <a:gd name="T0" fmla="*/ 2474 w 2474"/>
                <a:gd name="T1" fmla="*/ 1281 h 1281"/>
                <a:gd name="T2" fmla="*/ 0 w 2474"/>
                <a:gd name="T3" fmla="*/ 1281 h 1281"/>
                <a:gd name="T4" fmla="*/ 0 w 2474"/>
                <a:gd name="T5" fmla="*/ 1276 h 1281"/>
                <a:gd name="T6" fmla="*/ 2470 w 2474"/>
                <a:gd name="T7" fmla="*/ 1276 h 1281"/>
                <a:gd name="T8" fmla="*/ 2470 w 2474"/>
                <a:gd name="T9" fmla="*/ 0 h 1281"/>
                <a:gd name="T10" fmla="*/ 2474 w 2474"/>
                <a:gd name="T11" fmla="*/ 0 h 1281"/>
                <a:gd name="T12" fmla="*/ 2474 w 2474"/>
                <a:gd name="T13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4" h="1281">
                  <a:moveTo>
                    <a:pt x="2474" y="1281"/>
                  </a:moveTo>
                  <a:lnTo>
                    <a:pt x="0" y="1281"/>
                  </a:lnTo>
                  <a:lnTo>
                    <a:pt x="0" y="1276"/>
                  </a:lnTo>
                  <a:lnTo>
                    <a:pt x="2470" y="1276"/>
                  </a:lnTo>
                  <a:lnTo>
                    <a:pt x="2470" y="0"/>
                  </a:lnTo>
                  <a:lnTo>
                    <a:pt x="2474" y="0"/>
                  </a:lnTo>
                  <a:lnTo>
                    <a:pt x="2474" y="1281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4329984" y="3392487"/>
              <a:ext cx="4654550" cy="1538288"/>
            </a:xfrm>
            <a:custGeom>
              <a:avLst/>
              <a:gdLst>
                <a:gd name="T0" fmla="*/ 2932 w 2932"/>
                <a:gd name="T1" fmla="*/ 969 h 969"/>
                <a:gd name="T2" fmla="*/ 0 w 2932"/>
                <a:gd name="T3" fmla="*/ 969 h 969"/>
                <a:gd name="T4" fmla="*/ 0 w 2932"/>
                <a:gd name="T5" fmla="*/ 959 h 969"/>
                <a:gd name="T6" fmla="*/ 2923 w 2932"/>
                <a:gd name="T7" fmla="*/ 959 h 969"/>
                <a:gd name="T8" fmla="*/ 2923 w 2932"/>
                <a:gd name="T9" fmla="*/ 0 h 969"/>
                <a:gd name="T10" fmla="*/ 2932 w 2932"/>
                <a:gd name="T11" fmla="*/ 0 h 969"/>
                <a:gd name="T12" fmla="*/ 2932 w 2932"/>
                <a:gd name="T13" fmla="*/ 969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2" h="969">
                  <a:moveTo>
                    <a:pt x="2932" y="969"/>
                  </a:moveTo>
                  <a:lnTo>
                    <a:pt x="0" y="969"/>
                  </a:lnTo>
                  <a:lnTo>
                    <a:pt x="0" y="959"/>
                  </a:lnTo>
                  <a:lnTo>
                    <a:pt x="2923" y="959"/>
                  </a:lnTo>
                  <a:lnTo>
                    <a:pt x="2923" y="0"/>
                  </a:lnTo>
                  <a:lnTo>
                    <a:pt x="2932" y="0"/>
                  </a:lnTo>
                  <a:lnTo>
                    <a:pt x="2932" y="969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3" name="组合 12"/>
          <p:cNvGrpSpPr/>
          <p:nvPr userDrawn="1"/>
        </p:nvGrpSpPr>
        <p:grpSpPr>
          <a:xfrm>
            <a:off x="294347" y="1404100"/>
            <a:ext cx="2653510" cy="1159327"/>
            <a:chOff x="142876" y="228601"/>
            <a:chExt cx="4654550" cy="2033588"/>
          </a:xfrm>
        </p:grpSpPr>
        <p:sp>
          <p:nvSpPr>
            <p:cNvPr id="14" name="Freeform 5"/>
            <p:cNvSpPr/>
            <p:nvPr/>
          </p:nvSpPr>
          <p:spPr bwMode="auto">
            <a:xfrm>
              <a:off x="204789" y="228601"/>
              <a:ext cx="3935413" cy="2033588"/>
            </a:xfrm>
            <a:custGeom>
              <a:avLst/>
              <a:gdLst>
                <a:gd name="T0" fmla="*/ 4 w 2479"/>
                <a:gd name="T1" fmla="*/ 1281 h 1281"/>
                <a:gd name="T2" fmla="*/ 0 w 2479"/>
                <a:gd name="T3" fmla="*/ 1281 h 1281"/>
                <a:gd name="T4" fmla="*/ 0 w 2479"/>
                <a:gd name="T5" fmla="*/ 0 h 1281"/>
                <a:gd name="T6" fmla="*/ 2479 w 2479"/>
                <a:gd name="T7" fmla="*/ 0 h 1281"/>
                <a:gd name="T8" fmla="*/ 2479 w 2479"/>
                <a:gd name="T9" fmla="*/ 10 h 1281"/>
                <a:gd name="T10" fmla="*/ 4 w 2479"/>
                <a:gd name="T11" fmla="*/ 10 h 1281"/>
                <a:gd name="T12" fmla="*/ 4 w 2479"/>
                <a:gd name="T13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9" h="1281">
                  <a:moveTo>
                    <a:pt x="4" y="1281"/>
                  </a:moveTo>
                  <a:lnTo>
                    <a:pt x="0" y="1281"/>
                  </a:lnTo>
                  <a:lnTo>
                    <a:pt x="0" y="0"/>
                  </a:lnTo>
                  <a:lnTo>
                    <a:pt x="2479" y="0"/>
                  </a:lnTo>
                  <a:lnTo>
                    <a:pt x="2479" y="10"/>
                  </a:lnTo>
                  <a:lnTo>
                    <a:pt x="4" y="10"/>
                  </a:lnTo>
                  <a:lnTo>
                    <a:pt x="4" y="1281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/>
            <p:nvPr/>
          </p:nvSpPr>
          <p:spPr bwMode="auto">
            <a:xfrm>
              <a:off x="142876" y="290514"/>
              <a:ext cx="4654550" cy="1530350"/>
            </a:xfrm>
            <a:custGeom>
              <a:avLst/>
              <a:gdLst>
                <a:gd name="T0" fmla="*/ 9 w 2932"/>
                <a:gd name="T1" fmla="*/ 964 h 964"/>
                <a:gd name="T2" fmla="*/ 0 w 2932"/>
                <a:gd name="T3" fmla="*/ 964 h 964"/>
                <a:gd name="T4" fmla="*/ 0 w 2932"/>
                <a:gd name="T5" fmla="*/ 0 h 964"/>
                <a:gd name="T6" fmla="*/ 2932 w 2932"/>
                <a:gd name="T7" fmla="*/ 0 h 964"/>
                <a:gd name="T8" fmla="*/ 2932 w 2932"/>
                <a:gd name="T9" fmla="*/ 5 h 964"/>
                <a:gd name="T10" fmla="*/ 9 w 2932"/>
                <a:gd name="T11" fmla="*/ 5 h 964"/>
                <a:gd name="T12" fmla="*/ 9 w 2932"/>
                <a:gd name="T13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2" h="964">
                  <a:moveTo>
                    <a:pt x="9" y="964"/>
                  </a:moveTo>
                  <a:lnTo>
                    <a:pt x="0" y="964"/>
                  </a:lnTo>
                  <a:lnTo>
                    <a:pt x="0" y="0"/>
                  </a:lnTo>
                  <a:lnTo>
                    <a:pt x="2932" y="0"/>
                  </a:lnTo>
                  <a:lnTo>
                    <a:pt x="2932" y="5"/>
                  </a:lnTo>
                  <a:lnTo>
                    <a:pt x="9" y="5"/>
                  </a:lnTo>
                  <a:lnTo>
                    <a:pt x="9" y="964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6" name="图片占位符 4"/>
          <p:cNvSpPr>
            <a:spLocks noGrp="1"/>
          </p:cNvSpPr>
          <p:nvPr>
            <p:ph type="pic" sz="quarter" idx="10"/>
          </p:nvPr>
        </p:nvSpPr>
        <p:spPr>
          <a:xfrm>
            <a:off x="424728" y="1509997"/>
            <a:ext cx="2637535" cy="1518953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3155618" y="1404100"/>
            <a:ext cx="2653510" cy="1159327"/>
            <a:chOff x="142876" y="228601"/>
            <a:chExt cx="4654550" cy="2033588"/>
          </a:xfrm>
        </p:grpSpPr>
        <p:sp>
          <p:nvSpPr>
            <p:cNvPr id="26" name="Freeform 5"/>
            <p:cNvSpPr/>
            <p:nvPr/>
          </p:nvSpPr>
          <p:spPr bwMode="auto">
            <a:xfrm>
              <a:off x="204789" y="228601"/>
              <a:ext cx="3935413" cy="2033588"/>
            </a:xfrm>
            <a:custGeom>
              <a:avLst/>
              <a:gdLst>
                <a:gd name="T0" fmla="*/ 4 w 2479"/>
                <a:gd name="T1" fmla="*/ 1281 h 1281"/>
                <a:gd name="T2" fmla="*/ 0 w 2479"/>
                <a:gd name="T3" fmla="*/ 1281 h 1281"/>
                <a:gd name="T4" fmla="*/ 0 w 2479"/>
                <a:gd name="T5" fmla="*/ 0 h 1281"/>
                <a:gd name="T6" fmla="*/ 2479 w 2479"/>
                <a:gd name="T7" fmla="*/ 0 h 1281"/>
                <a:gd name="T8" fmla="*/ 2479 w 2479"/>
                <a:gd name="T9" fmla="*/ 10 h 1281"/>
                <a:gd name="T10" fmla="*/ 4 w 2479"/>
                <a:gd name="T11" fmla="*/ 10 h 1281"/>
                <a:gd name="T12" fmla="*/ 4 w 2479"/>
                <a:gd name="T13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9" h="1281">
                  <a:moveTo>
                    <a:pt x="4" y="1281"/>
                  </a:moveTo>
                  <a:lnTo>
                    <a:pt x="0" y="1281"/>
                  </a:lnTo>
                  <a:lnTo>
                    <a:pt x="0" y="0"/>
                  </a:lnTo>
                  <a:lnTo>
                    <a:pt x="2479" y="0"/>
                  </a:lnTo>
                  <a:lnTo>
                    <a:pt x="2479" y="10"/>
                  </a:lnTo>
                  <a:lnTo>
                    <a:pt x="4" y="10"/>
                  </a:lnTo>
                  <a:lnTo>
                    <a:pt x="4" y="1281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6"/>
            <p:cNvSpPr/>
            <p:nvPr/>
          </p:nvSpPr>
          <p:spPr bwMode="auto">
            <a:xfrm>
              <a:off x="142876" y="290514"/>
              <a:ext cx="4654550" cy="1530350"/>
            </a:xfrm>
            <a:custGeom>
              <a:avLst/>
              <a:gdLst>
                <a:gd name="T0" fmla="*/ 9 w 2932"/>
                <a:gd name="T1" fmla="*/ 964 h 964"/>
                <a:gd name="T2" fmla="*/ 0 w 2932"/>
                <a:gd name="T3" fmla="*/ 964 h 964"/>
                <a:gd name="T4" fmla="*/ 0 w 2932"/>
                <a:gd name="T5" fmla="*/ 0 h 964"/>
                <a:gd name="T6" fmla="*/ 2932 w 2932"/>
                <a:gd name="T7" fmla="*/ 0 h 964"/>
                <a:gd name="T8" fmla="*/ 2932 w 2932"/>
                <a:gd name="T9" fmla="*/ 5 h 964"/>
                <a:gd name="T10" fmla="*/ 9 w 2932"/>
                <a:gd name="T11" fmla="*/ 5 h 964"/>
                <a:gd name="T12" fmla="*/ 9 w 2932"/>
                <a:gd name="T13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2" h="964">
                  <a:moveTo>
                    <a:pt x="9" y="964"/>
                  </a:moveTo>
                  <a:lnTo>
                    <a:pt x="0" y="964"/>
                  </a:lnTo>
                  <a:lnTo>
                    <a:pt x="0" y="0"/>
                  </a:lnTo>
                  <a:lnTo>
                    <a:pt x="2932" y="0"/>
                  </a:lnTo>
                  <a:lnTo>
                    <a:pt x="2932" y="5"/>
                  </a:lnTo>
                  <a:lnTo>
                    <a:pt x="9" y="5"/>
                  </a:lnTo>
                  <a:lnTo>
                    <a:pt x="9" y="964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8" name="图片占位符 4"/>
          <p:cNvSpPr>
            <a:spLocks noGrp="1"/>
          </p:cNvSpPr>
          <p:nvPr>
            <p:ph type="pic" sz="quarter" idx="11"/>
          </p:nvPr>
        </p:nvSpPr>
        <p:spPr>
          <a:xfrm>
            <a:off x="3285999" y="1509997"/>
            <a:ext cx="2637535" cy="1518953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29" name="组合 28"/>
          <p:cNvGrpSpPr/>
          <p:nvPr userDrawn="1"/>
        </p:nvGrpSpPr>
        <p:grpSpPr>
          <a:xfrm>
            <a:off x="6076233" y="1404100"/>
            <a:ext cx="2653510" cy="1159327"/>
            <a:chOff x="142876" y="228601"/>
            <a:chExt cx="4654550" cy="2033588"/>
          </a:xfrm>
        </p:grpSpPr>
        <p:sp>
          <p:nvSpPr>
            <p:cNvPr id="30" name="Freeform 5"/>
            <p:cNvSpPr/>
            <p:nvPr/>
          </p:nvSpPr>
          <p:spPr bwMode="auto">
            <a:xfrm>
              <a:off x="204789" y="228601"/>
              <a:ext cx="3935413" cy="2033588"/>
            </a:xfrm>
            <a:custGeom>
              <a:avLst/>
              <a:gdLst>
                <a:gd name="T0" fmla="*/ 4 w 2479"/>
                <a:gd name="T1" fmla="*/ 1281 h 1281"/>
                <a:gd name="T2" fmla="*/ 0 w 2479"/>
                <a:gd name="T3" fmla="*/ 1281 h 1281"/>
                <a:gd name="T4" fmla="*/ 0 w 2479"/>
                <a:gd name="T5" fmla="*/ 0 h 1281"/>
                <a:gd name="T6" fmla="*/ 2479 w 2479"/>
                <a:gd name="T7" fmla="*/ 0 h 1281"/>
                <a:gd name="T8" fmla="*/ 2479 w 2479"/>
                <a:gd name="T9" fmla="*/ 10 h 1281"/>
                <a:gd name="T10" fmla="*/ 4 w 2479"/>
                <a:gd name="T11" fmla="*/ 10 h 1281"/>
                <a:gd name="T12" fmla="*/ 4 w 2479"/>
                <a:gd name="T13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9" h="1281">
                  <a:moveTo>
                    <a:pt x="4" y="1281"/>
                  </a:moveTo>
                  <a:lnTo>
                    <a:pt x="0" y="1281"/>
                  </a:lnTo>
                  <a:lnTo>
                    <a:pt x="0" y="0"/>
                  </a:lnTo>
                  <a:lnTo>
                    <a:pt x="2479" y="0"/>
                  </a:lnTo>
                  <a:lnTo>
                    <a:pt x="2479" y="10"/>
                  </a:lnTo>
                  <a:lnTo>
                    <a:pt x="4" y="10"/>
                  </a:lnTo>
                  <a:lnTo>
                    <a:pt x="4" y="1281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6"/>
            <p:cNvSpPr/>
            <p:nvPr/>
          </p:nvSpPr>
          <p:spPr bwMode="auto">
            <a:xfrm>
              <a:off x="142876" y="290514"/>
              <a:ext cx="4654550" cy="1530350"/>
            </a:xfrm>
            <a:custGeom>
              <a:avLst/>
              <a:gdLst>
                <a:gd name="T0" fmla="*/ 9 w 2932"/>
                <a:gd name="T1" fmla="*/ 964 h 964"/>
                <a:gd name="T2" fmla="*/ 0 w 2932"/>
                <a:gd name="T3" fmla="*/ 964 h 964"/>
                <a:gd name="T4" fmla="*/ 0 w 2932"/>
                <a:gd name="T5" fmla="*/ 0 h 964"/>
                <a:gd name="T6" fmla="*/ 2932 w 2932"/>
                <a:gd name="T7" fmla="*/ 0 h 964"/>
                <a:gd name="T8" fmla="*/ 2932 w 2932"/>
                <a:gd name="T9" fmla="*/ 5 h 964"/>
                <a:gd name="T10" fmla="*/ 9 w 2932"/>
                <a:gd name="T11" fmla="*/ 5 h 964"/>
                <a:gd name="T12" fmla="*/ 9 w 2932"/>
                <a:gd name="T13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2" h="964">
                  <a:moveTo>
                    <a:pt x="9" y="964"/>
                  </a:moveTo>
                  <a:lnTo>
                    <a:pt x="0" y="964"/>
                  </a:lnTo>
                  <a:lnTo>
                    <a:pt x="0" y="0"/>
                  </a:lnTo>
                  <a:lnTo>
                    <a:pt x="2932" y="0"/>
                  </a:lnTo>
                  <a:lnTo>
                    <a:pt x="2932" y="5"/>
                  </a:lnTo>
                  <a:lnTo>
                    <a:pt x="9" y="5"/>
                  </a:lnTo>
                  <a:lnTo>
                    <a:pt x="9" y="964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2" name="图片占位符 4"/>
          <p:cNvSpPr>
            <a:spLocks noGrp="1"/>
          </p:cNvSpPr>
          <p:nvPr>
            <p:ph type="pic" sz="quarter" idx="12"/>
          </p:nvPr>
        </p:nvSpPr>
        <p:spPr>
          <a:xfrm>
            <a:off x="6206614" y="1509997"/>
            <a:ext cx="2637535" cy="1518953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42876" y="228601"/>
            <a:ext cx="3347531" cy="1462547"/>
            <a:chOff x="142876" y="228601"/>
            <a:chExt cx="4654550" cy="2033588"/>
          </a:xfrm>
        </p:grpSpPr>
        <p:sp>
          <p:nvSpPr>
            <p:cNvPr id="8" name="Freeform 5"/>
            <p:cNvSpPr/>
            <p:nvPr/>
          </p:nvSpPr>
          <p:spPr bwMode="auto">
            <a:xfrm>
              <a:off x="204789" y="228601"/>
              <a:ext cx="3935413" cy="2033588"/>
            </a:xfrm>
            <a:custGeom>
              <a:avLst/>
              <a:gdLst>
                <a:gd name="T0" fmla="*/ 4 w 2479"/>
                <a:gd name="T1" fmla="*/ 1281 h 1281"/>
                <a:gd name="T2" fmla="*/ 0 w 2479"/>
                <a:gd name="T3" fmla="*/ 1281 h 1281"/>
                <a:gd name="T4" fmla="*/ 0 w 2479"/>
                <a:gd name="T5" fmla="*/ 0 h 1281"/>
                <a:gd name="T6" fmla="*/ 2479 w 2479"/>
                <a:gd name="T7" fmla="*/ 0 h 1281"/>
                <a:gd name="T8" fmla="*/ 2479 w 2479"/>
                <a:gd name="T9" fmla="*/ 10 h 1281"/>
                <a:gd name="T10" fmla="*/ 4 w 2479"/>
                <a:gd name="T11" fmla="*/ 10 h 1281"/>
                <a:gd name="T12" fmla="*/ 4 w 2479"/>
                <a:gd name="T13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9" h="1281">
                  <a:moveTo>
                    <a:pt x="4" y="1281"/>
                  </a:moveTo>
                  <a:lnTo>
                    <a:pt x="0" y="1281"/>
                  </a:lnTo>
                  <a:lnTo>
                    <a:pt x="0" y="0"/>
                  </a:lnTo>
                  <a:lnTo>
                    <a:pt x="2479" y="0"/>
                  </a:lnTo>
                  <a:lnTo>
                    <a:pt x="2479" y="10"/>
                  </a:lnTo>
                  <a:lnTo>
                    <a:pt x="4" y="10"/>
                  </a:lnTo>
                  <a:lnTo>
                    <a:pt x="4" y="1281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142876" y="290514"/>
              <a:ext cx="4654550" cy="1530350"/>
            </a:xfrm>
            <a:custGeom>
              <a:avLst/>
              <a:gdLst>
                <a:gd name="T0" fmla="*/ 9 w 2932"/>
                <a:gd name="T1" fmla="*/ 964 h 964"/>
                <a:gd name="T2" fmla="*/ 0 w 2932"/>
                <a:gd name="T3" fmla="*/ 964 h 964"/>
                <a:gd name="T4" fmla="*/ 0 w 2932"/>
                <a:gd name="T5" fmla="*/ 0 h 964"/>
                <a:gd name="T6" fmla="*/ 2932 w 2932"/>
                <a:gd name="T7" fmla="*/ 0 h 964"/>
                <a:gd name="T8" fmla="*/ 2932 w 2932"/>
                <a:gd name="T9" fmla="*/ 5 h 964"/>
                <a:gd name="T10" fmla="*/ 9 w 2932"/>
                <a:gd name="T11" fmla="*/ 5 h 964"/>
                <a:gd name="T12" fmla="*/ 9 w 2932"/>
                <a:gd name="T13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2" h="964">
                  <a:moveTo>
                    <a:pt x="9" y="964"/>
                  </a:moveTo>
                  <a:lnTo>
                    <a:pt x="0" y="964"/>
                  </a:lnTo>
                  <a:lnTo>
                    <a:pt x="0" y="0"/>
                  </a:lnTo>
                  <a:lnTo>
                    <a:pt x="2932" y="0"/>
                  </a:lnTo>
                  <a:lnTo>
                    <a:pt x="2932" y="5"/>
                  </a:lnTo>
                  <a:lnTo>
                    <a:pt x="9" y="5"/>
                  </a:lnTo>
                  <a:lnTo>
                    <a:pt x="9" y="964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5637674" y="3531265"/>
            <a:ext cx="3347531" cy="1462547"/>
            <a:chOff x="4329984" y="2951162"/>
            <a:chExt cx="4654550" cy="2033588"/>
          </a:xfrm>
        </p:grpSpPr>
        <p:sp>
          <p:nvSpPr>
            <p:cNvPr id="11" name="Freeform 7"/>
            <p:cNvSpPr/>
            <p:nvPr/>
          </p:nvSpPr>
          <p:spPr bwMode="auto">
            <a:xfrm>
              <a:off x="4995147" y="2951162"/>
              <a:ext cx="3927475" cy="2033588"/>
            </a:xfrm>
            <a:custGeom>
              <a:avLst/>
              <a:gdLst>
                <a:gd name="T0" fmla="*/ 2474 w 2474"/>
                <a:gd name="T1" fmla="*/ 1281 h 1281"/>
                <a:gd name="T2" fmla="*/ 0 w 2474"/>
                <a:gd name="T3" fmla="*/ 1281 h 1281"/>
                <a:gd name="T4" fmla="*/ 0 w 2474"/>
                <a:gd name="T5" fmla="*/ 1276 h 1281"/>
                <a:gd name="T6" fmla="*/ 2470 w 2474"/>
                <a:gd name="T7" fmla="*/ 1276 h 1281"/>
                <a:gd name="T8" fmla="*/ 2470 w 2474"/>
                <a:gd name="T9" fmla="*/ 0 h 1281"/>
                <a:gd name="T10" fmla="*/ 2474 w 2474"/>
                <a:gd name="T11" fmla="*/ 0 h 1281"/>
                <a:gd name="T12" fmla="*/ 2474 w 2474"/>
                <a:gd name="T13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4" h="1281">
                  <a:moveTo>
                    <a:pt x="2474" y="1281"/>
                  </a:moveTo>
                  <a:lnTo>
                    <a:pt x="0" y="1281"/>
                  </a:lnTo>
                  <a:lnTo>
                    <a:pt x="0" y="1276"/>
                  </a:lnTo>
                  <a:lnTo>
                    <a:pt x="2470" y="1276"/>
                  </a:lnTo>
                  <a:lnTo>
                    <a:pt x="2470" y="0"/>
                  </a:lnTo>
                  <a:lnTo>
                    <a:pt x="2474" y="0"/>
                  </a:lnTo>
                  <a:lnTo>
                    <a:pt x="2474" y="1281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4329984" y="3392487"/>
              <a:ext cx="4654550" cy="1538288"/>
            </a:xfrm>
            <a:custGeom>
              <a:avLst/>
              <a:gdLst>
                <a:gd name="T0" fmla="*/ 2932 w 2932"/>
                <a:gd name="T1" fmla="*/ 969 h 969"/>
                <a:gd name="T2" fmla="*/ 0 w 2932"/>
                <a:gd name="T3" fmla="*/ 969 h 969"/>
                <a:gd name="T4" fmla="*/ 0 w 2932"/>
                <a:gd name="T5" fmla="*/ 959 h 969"/>
                <a:gd name="T6" fmla="*/ 2923 w 2932"/>
                <a:gd name="T7" fmla="*/ 959 h 969"/>
                <a:gd name="T8" fmla="*/ 2923 w 2932"/>
                <a:gd name="T9" fmla="*/ 0 h 969"/>
                <a:gd name="T10" fmla="*/ 2932 w 2932"/>
                <a:gd name="T11" fmla="*/ 0 h 969"/>
                <a:gd name="T12" fmla="*/ 2932 w 2932"/>
                <a:gd name="T13" fmla="*/ 969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2" h="969">
                  <a:moveTo>
                    <a:pt x="2932" y="969"/>
                  </a:moveTo>
                  <a:lnTo>
                    <a:pt x="0" y="969"/>
                  </a:lnTo>
                  <a:lnTo>
                    <a:pt x="0" y="959"/>
                  </a:lnTo>
                  <a:lnTo>
                    <a:pt x="2923" y="959"/>
                  </a:lnTo>
                  <a:lnTo>
                    <a:pt x="2923" y="0"/>
                  </a:lnTo>
                  <a:lnTo>
                    <a:pt x="2932" y="0"/>
                  </a:lnTo>
                  <a:lnTo>
                    <a:pt x="2932" y="969"/>
                  </a:lnTo>
                  <a:close/>
                </a:path>
              </a:pathLst>
            </a:custGeom>
            <a:solidFill>
              <a:srgbClr val="335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4962593" y="1021225"/>
            <a:ext cx="1743075" cy="174307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4" name="图片占位符 4"/>
          <p:cNvSpPr>
            <a:spLocks noGrp="1"/>
          </p:cNvSpPr>
          <p:nvPr>
            <p:ph type="pic" sz="quarter" idx="11"/>
          </p:nvPr>
        </p:nvSpPr>
        <p:spPr>
          <a:xfrm>
            <a:off x="6912334" y="1021225"/>
            <a:ext cx="1743075" cy="174307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3" name="图片占位符 4"/>
          <p:cNvSpPr>
            <a:spLocks noGrp="1"/>
          </p:cNvSpPr>
          <p:nvPr>
            <p:ph type="pic" sz="quarter" idx="12"/>
          </p:nvPr>
        </p:nvSpPr>
        <p:spPr>
          <a:xfrm>
            <a:off x="4962593" y="2938308"/>
            <a:ext cx="1743075" cy="174307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" name="图片占位符 4"/>
          <p:cNvSpPr>
            <a:spLocks noGrp="1"/>
          </p:cNvSpPr>
          <p:nvPr>
            <p:ph type="pic" sz="quarter" idx="13"/>
          </p:nvPr>
        </p:nvSpPr>
        <p:spPr>
          <a:xfrm>
            <a:off x="6912334" y="2938308"/>
            <a:ext cx="1743075" cy="174307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708660" y="1557407"/>
            <a:ext cx="77266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5400" dirty="0">
                <a:sym typeface="+mn-ea"/>
              </a:rPr>
              <a:t>深度学习课程大作业展示</a:t>
            </a:r>
            <a:endParaRPr lang="zh-CN" altLang="en-US" sz="5400">
              <a:solidFill>
                <a:srgbClr val="436D7F"/>
              </a:solidFill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61113" y="2699653"/>
            <a:ext cx="402177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1400" dirty="0">
                <a:sym typeface="+mn-ea"/>
              </a:rPr>
              <a:t>关于</a:t>
            </a:r>
            <a:r>
              <a:rPr kumimoji="1" lang="en-US" altLang="zh-CN" sz="1400" dirty="0">
                <a:sym typeface="+mn-ea"/>
              </a:rPr>
              <a:t>CIFA100</a:t>
            </a:r>
            <a:r>
              <a:rPr kumimoji="1" lang="zh-CN" altLang="en-US" sz="1400" dirty="0">
                <a:sym typeface="+mn-ea"/>
              </a:rPr>
              <a:t>数据集分类实验以及改进</a:t>
            </a:r>
            <a:endParaRPr lang="zh-CN" altLang="en-US" sz="1400">
              <a:solidFill>
                <a:srgbClr val="436D7F"/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90431" y="3072457"/>
            <a:ext cx="5963138" cy="33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50000"/>
                    <a:lumOff val="50000"/>
                  </a:schemeClr>
                </a:solidFill>
              </a:rPr>
              <a:t>Deep Learning : on cifa100 dataset classification experiment and improvement</a:t>
            </a:r>
            <a:endParaRPr lang="en-US" altLang="zh-CN" sz="1050" ker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3857625" y="3840480"/>
            <a:ext cx="1428750" cy="33083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solidFill>
                  <a:schemeClr val="bg1"/>
                </a:solidFill>
                <a:latin typeface="+mn-ea"/>
              </a:rPr>
              <a:t>汇报人：</a:t>
            </a:r>
            <a:r>
              <a:rPr lang="zh-CN" altLang="en-US" sz="1200">
                <a:solidFill>
                  <a:schemeClr val="bg1"/>
                </a:solidFill>
                <a:latin typeface="+mn-ea"/>
              </a:rPr>
              <a:t>赵泳豪</a:t>
            </a:r>
            <a:endParaRPr lang="zh-CN" altLang="en-US" sz="120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示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635" y="254000"/>
            <a:ext cx="3397885" cy="2536825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160" y="3049905"/>
            <a:ext cx="5552440" cy="1741805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3495040" y="253920"/>
            <a:ext cx="21539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lang="en-GB" altLang="zh-CN" sz="2400" b="1" i="1" dirty="0">
                <a:solidFill>
                  <a:srgbClr val="FF0000"/>
                </a:solidFill>
                <a:sym typeface="+mn-ea"/>
              </a:rPr>
              <a:t>Triplet Attention</a:t>
            </a:r>
            <a:endParaRPr kumimoji="1" lang="zh-CN" altLang="en-US" sz="2400" kern="0">
              <a:solidFill>
                <a:srgbClr val="436D7F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746614" y="654030"/>
            <a:ext cx="3650771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  <a:sym typeface="+mn-ea"/>
              </a:rPr>
              <a:t>2</a:t>
            </a: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  <a:sym typeface="+mn-ea"/>
              </a:rPr>
              <a:t>nd Model </a:t>
            </a:r>
            <a:endParaRPr lang="en-US" altLang="zh-CN" sz="1050" kern="0">
              <a:solidFill>
                <a:srgbClr val="7A6979"/>
              </a:solidFill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64322" y="990702"/>
            <a:ext cx="215358" cy="0"/>
          </a:xfrm>
          <a:prstGeom prst="line">
            <a:avLst/>
          </a:prstGeom>
          <a:ln w="28575">
            <a:solidFill>
              <a:srgbClr val="436D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3327497" y="1608373"/>
            <a:ext cx="2337697" cy="2337697"/>
          </a:xfrm>
          <a:prstGeom prst="ellips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3185464" y="1708516"/>
            <a:ext cx="671389" cy="671390"/>
          </a:xfrm>
          <a:prstGeom prst="ellipse">
            <a:avLst/>
          </a:prstGeom>
          <a:solidFill>
            <a:srgbClr val="DFC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03797" y="1973941"/>
            <a:ext cx="2836058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en-US" altLang="zh-CN" sz="1050" dirty="0">
                <a:sym typeface="+mn-ea"/>
              </a:rPr>
              <a:t>Z-pool</a:t>
            </a:r>
            <a:r>
              <a:rPr kumimoji="1" lang="zh-CN" altLang="en-US" sz="1050" dirty="0">
                <a:sym typeface="+mn-ea"/>
              </a:rPr>
              <a:t>的结构，其通过跨通道的</a:t>
            </a:r>
            <a:r>
              <a:rPr kumimoji="1" lang="en-US" altLang="zh-CN" sz="1050" dirty="0" err="1">
                <a:sym typeface="+mn-ea"/>
              </a:rPr>
              <a:t>MaxPooling</a:t>
            </a:r>
            <a:r>
              <a:rPr kumimoji="1" lang="zh-CN" altLang="en-US" sz="1050" dirty="0">
                <a:sym typeface="+mn-ea"/>
              </a:rPr>
              <a:t>层和</a:t>
            </a:r>
            <a:r>
              <a:rPr kumimoji="1" lang="en-US" altLang="zh-CN" sz="1050" dirty="0" err="1">
                <a:sym typeface="+mn-ea"/>
              </a:rPr>
              <a:t>AvgPooling</a:t>
            </a:r>
            <a:r>
              <a:rPr kumimoji="1" lang="zh-CN" altLang="en-US" sz="1050" dirty="0">
                <a:sym typeface="+mn-ea"/>
              </a:rPr>
              <a:t>层将高维度的</a:t>
            </a:r>
            <a:r>
              <a:rPr kumimoji="1" lang="en-US" altLang="zh-CN" sz="1050" dirty="0">
                <a:sym typeface="+mn-ea"/>
              </a:rPr>
              <a:t>Tensor</a:t>
            </a:r>
            <a:r>
              <a:rPr kumimoji="1" lang="zh-CN" altLang="en-US" sz="1050" dirty="0">
                <a:sym typeface="+mn-ea"/>
              </a:rPr>
              <a:t>降低为了</a:t>
            </a:r>
            <a:r>
              <a:rPr kumimoji="1" lang="en-US" altLang="zh-CN" sz="1050" dirty="0">
                <a:sym typeface="+mn-ea"/>
              </a:rPr>
              <a:t>2</a:t>
            </a:r>
            <a:r>
              <a:rPr kumimoji="1" lang="zh-CN" altLang="en-US" sz="1050" dirty="0">
                <a:sym typeface="+mn-ea"/>
              </a:rPr>
              <a:t>维的，这样即可以保留了丰富的表征信息，又可以在同时间减小深度，降低后续的计算量。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1408997" y="1674178"/>
            <a:ext cx="1630859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685800">
              <a:defRPr/>
            </a:pPr>
            <a:r>
              <a:rPr kumimoji="0" lang="en-US" altLang="zh-CN" sz="1600" i="0" u="none" strike="noStrike" kern="1200" cap="none" spc="0" normalizeH="0" baseline="0" noProof="0">
                <a:ln>
                  <a:noFill/>
                </a:ln>
                <a:solidFill>
                  <a:srgbClr val="436D7F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Z-Pool</a:t>
            </a:r>
            <a:endParaRPr kumimoji="0" lang="en-US" altLang="zh-CN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203797" y="3488536"/>
            <a:ext cx="2836058" cy="1303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zh-CN" altLang="en-US" sz="1050" dirty="0">
                <a:sym typeface="+mn-ea"/>
              </a:rPr>
              <a:t>通过三个不同的通道，在计算不同</a:t>
            </a:r>
            <a:r>
              <a:rPr kumimoji="1" lang="en-US" altLang="zh-CN" sz="1050" dirty="0">
                <a:sym typeface="+mn-ea"/>
              </a:rPr>
              <a:t>channel</a:t>
            </a:r>
            <a:r>
              <a:rPr kumimoji="1" lang="zh-CN" altLang="en-US" sz="1050" dirty="0">
                <a:sym typeface="+mn-ea"/>
              </a:rPr>
              <a:t>之间的注意力机制的同时，</a:t>
            </a:r>
            <a:r>
              <a:rPr kumimoji="1" lang="zh-CN" altLang="en-US" sz="1050" dirty="0">
                <a:sym typeface="+mn-ea"/>
              </a:rPr>
              <a:t>还计算了空间注意力，换句话说便是同时关注了</a:t>
            </a:r>
            <a:r>
              <a:rPr kumimoji="1" lang="en-US" altLang="zh-CN" sz="1050" dirty="0">
                <a:sym typeface="+mn-ea"/>
              </a:rPr>
              <a:t>channel</a:t>
            </a:r>
            <a:r>
              <a:rPr kumimoji="1" lang="zh-CN" altLang="en-US" sz="1050" dirty="0">
                <a:sym typeface="+mn-ea"/>
              </a:rPr>
              <a:t>之间的信息交互和位信息。</a:t>
            </a:r>
            <a:endParaRPr lang="en-GB" altLang="zh-CN" sz="1050" dirty="0"/>
          </a:p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1408997" y="3188773"/>
            <a:ext cx="1630859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685800">
              <a:defRPr/>
            </a:pPr>
            <a:r>
              <a:rPr kumimoji="0" lang="zh-CN" altLang="en-US" sz="1600" i="0" u="none" strike="noStrike" kern="1200" cap="none" spc="0" normalizeH="0" baseline="0" noProof="0">
                <a:ln>
                  <a:noFill/>
                </a:ln>
                <a:solidFill>
                  <a:srgbClr val="436D7F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三通道</a:t>
            </a:r>
            <a:r>
              <a:rPr kumimoji="0" lang="zh-CN" altLang="en-US" sz="1600" i="0" u="none" strike="noStrike" kern="1200" cap="none" spc="0" normalizeH="0" baseline="0" noProof="0">
                <a:ln>
                  <a:noFill/>
                </a:ln>
                <a:solidFill>
                  <a:srgbClr val="436D7F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注意力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grpSp>
        <p:nvGrpSpPr>
          <p:cNvPr id="97" name="Group 112"/>
          <p:cNvGrpSpPr/>
          <p:nvPr/>
        </p:nvGrpSpPr>
        <p:grpSpPr>
          <a:xfrm>
            <a:off x="3325618" y="1858971"/>
            <a:ext cx="391080" cy="366387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98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99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133340" y="1692275"/>
            <a:ext cx="670560" cy="670560"/>
            <a:chOff x="5016" y="5026"/>
            <a:chExt cx="1056" cy="1056"/>
          </a:xfrm>
        </p:grpSpPr>
        <p:sp>
          <p:nvSpPr>
            <p:cNvPr id="72" name="椭圆 71"/>
            <p:cNvSpPr/>
            <p:nvPr/>
          </p:nvSpPr>
          <p:spPr>
            <a:xfrm>
              <a:off x="5016" y="5026"/>
              <a:ext cx="1057" cy="1057"/>
            </a:xfrm>
            <a:prstGeom prst="ellipse">
              <a:avLst/>
            </a:prstGeom>
            <a:solidFill>
              <a:srgbClr val="D9E2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AutoShape 112"/>
            <p:cNvSpPr/>
            <p:nvPr/>
          </p:nvSpPr>
          <p:spPr bwMode="auto">
            <a:xfrm>
              <a:off x="5237" y="5245"/>
              <a:ext cx="617" cy="614"/>
            </a:xfrm>
            <a:custGeom>
              <a:avLst/>
              <a:gdLst>
                <a:gd name="T0" fmla="*/ 10510 w 21020"/>
                <a:gd name="T1" fmla="*/ 10800 h 21600"/>
                <a:gd name="T2" fmla="*/ 10510 w 21020"/>
                <a:gd name="T3" fmla="*/ 10800 h 21600"/>
                <a:gd name="T4" fmla="*/ 10510 w 21020"/>
                <a:gd name="T5" fmla="*/ 10800 h 21600"/>
                <a:gd name="T6" fmla="*/ 10510 w 2102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3205163" y="253920"/>
            <a:ext cx="27336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lang="en-GB" altLang="zh-CN" sz="2400" b="1" i="1" dirty="0">
                <a:solidFill>
                  <a:srgbClr val="FF0000"/>
                </a:solidFill>
                <a:sym typeface="+mn-ea"/>
              </a:rPr>
              <a:t>Coordinate</a:t>
            </a:r>
            <a:r>
              <a:rPr lang="zh-CN" altLang="en-US" sz="2400" b="1" i="1" dirty="0">
                <a:solidFill>
                  <a:srgbClr val="FF0000"/>
                </a:solidFill>
                <a:sym typeface="+mn-ea"/>
              </a:rPr>
              <a:t> </a:t>
            </a:r>
            <a:r>
              <a:rPr lang="en-GB" altLang="zh-CN" sz="2400" b="1" i="1" dirty="0">
                <a:solidFill>
                  <a:srgbClr val="FF0000"/>
                </a:solidFill>
                <a:sym typeface="+mn-ea"/>
              </a:rPr>
              <a:t>Attention</a:t>
            </a:r>
            <a:endParaRPr kumimoji="1" lang="zh-CN" altLang="en-US" sz="2400" kern="0">
              <a:solidFill>
                <a:srgbClr val="436D7F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746614" y="654030"/>
            <a:ext cx="3650771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rgbClr val="7A6979"/>
              </a:solidFill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64322" y="990702"/>
            <a:ext cx="215358" cy="0"/>
          </a:xfrm>
          <a:prstGeom prst="line">
            <a:avLst/>
          </a:prstGeom>
          <a:ln w="28575">
            <a:solidFill>
              <a:srgbClr val="436D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3473676" y="1890196"/>
            <a:ext cx="1080067" cy="2215616"/>
            <a:chOff x="3363402" y="1589033"/>
            <a:chExt cx="1208598" cy="2479281"/>
          </a:xfrm>
        </p:grpSpPr>
        <p:sp>
          <p:nvSpPr>
            <p:cNvPr id="37" name="泪滴形 36"/>
            <p:cNvSpPr/>
            <p:nvPr/>
          </p:nvSpPr>
          <p:spPr>
            <a:xfrm>
              <a:off x="3363402" y="2859717"/>
              <a:ext cx="1208597" cy="1208597"/>
            </a:xfrm>
            <a:prstGeom prst="teardrop">
              <a:avLst/>
            </a:prstGeom>
            <a:solidFill>
              <a:srgbClr val="F9D3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泪滴形 37"/>
            <p:cNvSpPr/>
            <p:nvPr/>
          </p:nvSpPr>
          <p:spPr>
            <a:xfrm rot="5400000">
              <a:off x="3363403" y="1589033"/>
              <a:ext cx="1208597" cy="1208597"/>
            </a:xfrm>
            <a:prstGeom prst="teardrop">
              <a:avLst/>
            </a:prstGeom>
            <a:solidFill>
              <a:srgbClr val="F7E7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Group 112"/>
          <p:cNvGrpSpPr/>
          <p:nvPr/>
        </p:nvGrpSpPr>
        <p:grpSpPr>
          <a:xfrm>
            <a:off x="4865751" y="2241362"/>
            <a:ext cx="507873" cy="475806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42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43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44" name="AutoShape 112"/>
          <p:cNvSpPr/>
          <p:nvPr/>
        </p:nvSpPr>
        <p:spPr bwMode="auto">
          <a:xfrm>
            <a:off x="3806166" y="3300198"/>
            <a:ext cx="508698" cy="506456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4945483" y="3298782"/>
            <a:ext cx="348404" cy="507873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46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47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8" name="Group 124"/>
          <p:cNvGrpSpPr/>
          <p:nvPr/>
        </p:nvGrpSpPr>
        <p:grpSpPr>
          <a:xfrm>
            <a:off x="3791013" y="2220905"/>
            <a:ext cx="507873" cy="427271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49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0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1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52" name="矩形 51"/>
          <p:cNvSpPr/>
          <p:nvPr/>
        </p:nvSpPr>
        <p:spPr>
          <a:xfrm>
            <a:off x="669020" y="1974162"/>
            <a:ext cx="2462025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zh-CN" altLang="en-US" sz="1050" dirty="0">
                <a:sym typeface="+mn-ea"/>
              </a:rPr>
              <a:t>相对于曾经的工作中只关注各个</a:t>
            </a:r>
            <a:r>
              <a:rPr kumimoji="1" lang="en-US" altLang="zh-CN" sz="1050" dirty="0">
                <a:sym typeface="+mn-ea"/>
              </a:rPr>
              <a:t>channel</a:t>
            </a:r>
            <a:r>
              <a:rPr kumimoji="1" lang="zh-CN" altLang="en-US" sz="1050" dirty="0">
                <a:sym typeface="+mn-ea"/>
              </a:rPr>
              <a:t>之间的</a:t>
            </a:r>
            <a:r>
              <a:rPr kumimoji="1" lang="en-US" altLang="zh-CN" sz="1050" dirty="0">
                <a:sym typeface="+mn-ea"/>
              </a:rPr>
              <a:t>attention</a:t>
            </a:r>
            <a:r>
              <a:rPr kumimoji="1" lang="zh-CN" altLang="en-US" sz="1050" dirty="0">
                <a:sym typeface="+mn-ea"/>
              </a:rPr>
              <a:t>情况，该方法同时将位置信息编码到了</a:t>
            </a:r>
            <a:r>
              <a:rPr kumimoji="1" lang="en-US" altLang="zh-CN" sz="1050" dirty="0">
                <a:sym typeface="+mn-ea"/>
              </a:rPr>
              <a:t>attention</a:t>
            </a:r>
            <a:r>
              <a:rPr kumimoji="1" lang="zh-CN" altLang="en-US" sz="1050" dirty="0">
                <a:sym typeface="+mn-ea"/>
              </a:rPr>
              <a:t>中。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530860" y="1713865"/>
            <a:ext cx="2600325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685800">
              <a:defRPr/>
            </a:pPr>
            <a:r>
              <a:rPr lang="en-US" altLang="zh-CN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Coordinate </a:t>
            </a:r>
            <a:r>
              <a:rPr lang="en-US" altLang="zh-CN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Attention</a:t>
            </a:r>
            <a:endParaRPr lang="en-US" altLang="zh-CN" sz="1600">
              <a:solidFill>
                <a:srgbClr val="436D7F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38100" y="3289300"/>
            <a:ext cx="3093085" cy="2030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zh-CN" altLang="en-US" sz="1050" dirty="0">
                <a:sym typeface="+mn-ea"/>
              </a:rPr>
              <a:t>该方法的主要步骤是利用两个平均池化层，分别抽取图像沿长和宽两个方向的特征，然后进行凭借，通过一个卷积层后进行归一化，然后通过非线性层后再次分开做通过卷积层，获得图像沿着两个方向的注意力。通过这种操作，我们可以让一个方向捕获注意力以来的同时，另一个方向保留精确的位置信息，更好的获得位置特征。</a:t>
            </a:r>
            <a:endParaRPr kumimoji="1" lang="en-US" altLang="zh-CN" sz="1050" dirty="0"/>
          </a:p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715272" y="3028776"/>
            <a:ext cx="1415773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具体操作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5100955" y="1663700"/>
            <a:ext cx="1877695" cy="2204085"/>
            <a:chOff x="10291" y="2998"/>
            <a:chExt cx="2957" cy="3471"/>
          </a:xfrm>
        </p:grpSpPr>
        <p:grpSp>
          <p:nvGrpSpPr>
            <p:cNvPr id="31" name="组合 30"/>
            <p:cNvGrpSpPr/>
            <p:nvPr/>
          </p:nvGrpSpPr>
          <p:grpSpPr>
            <a:xfrm>
              <a:off x="10291" y="3577"/>
              <a:ext cx="1947" cy="658"/>
              <a:chOff x="8973" y="4899"/>
              <a:chExt cx="1947" cy="658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897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" name="矩形 1"/>
              <p:cNvSpPr/>
              <p:nvPr/>
            </p:nvSpPr>
            <p:spPr>
              <a:xfrm>
                <a:off x="963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10262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10311" y="2998"/>
              <a:ext cx="194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/>
                <a:t>1 x H x W</a:t>
              </a:r>
              <a:endParaRPr lang="en-US" altLang="zh-CN"/>
            </a:p>
          </p:txBody>
        </p:sp>
        <p:sp>
          <p:nvSpPr>
            <p:cNvPr id="5" name="下箭头 4"/>
            <p:cNvSpPr/>
            <p:nvPr/>
          </p:nvSpPr>
          <p:spPr>
            <a:xfrm>
              <a:off x="11045" y="5786"/>
              <a:ext cx="347" cy="683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1305" y="5763"/>
              <a:ext cx="194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zh-CN"/>
                <a:t>Pool</a:t>
              </a:r>
              <a:endParaRPr lang="en-US" altLang="zh-CN"/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10292" y="4236"/>
              <a:ext cx="1947" cy="658"/>
              <a:chOff x="8973" y="4899"/>
              <a:chExt cx="1947" cy="658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897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963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10262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0292" y="4899"/>
              <a:ext cx="1947" cy="658"/>
              <a:chOff x="8973" y="4899"/>
              <a:chExt cx="1947" cy="658"/>
            </a:xfrm>
          </p:grpSpPr>
          <p:sp>
            <p:nvSpPr>
              <p:cNvPr id="64" name="矩形 63"/>
              <p:cNvSpPr/>
              <p:nvPr/>
            </p:nvSpPr>
            <p:spPr>
              <a:xfrm>
                <a:off x="897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63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0" name="矩形 69"/>
              <p:cNvSpPr/>
              <p:nvPr/>
            </p:nvSpPr>
            <p:spPr>
              <a:xfrm>
                <a:off x="10262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14" name="矩形 13"/>
          <p:cNvSpPr/>
          <p:nvPr/>
        </p:nvSpPr>
        <p:spPr>
          <a:xfrm>
            <a:off x="5102225" y="4012565"/>
            <a:ext cx="418465" cy="4184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5521325" y="4012565"/>
            <a:ext cx="418465" cy="4184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920740" y="4012565"/>
            <a:ext cx="418465" cy="4184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6581775" y="2911475"/>
            <a:ext cx="348615" cy="509270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21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2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737350" y="1270000"/>
            <a:ext cx="1877695" cy="2211705"/>
            <a:chOff x="10291" y="2998"/>
            <a:chExt cx="2957" cy="3471"/>
          </a:xfrm>
        </p:grpSpPr>
        <p:grpSp>
          <p:nvGrpSpPr>
            <p:cNvPr id="25" name="组合 24"/>
            <p:cNvGrpSpPr/>
            <p:nvPr/>
          </p:nvGrpSpPr>
          <p:grpSpPr>
            <a:xfrm>
              <a:off x="10291" y="3577"/>
              <a:ext cx="1947" cy="658"/>
              <a:chOff x="8973" y="4899"/>
              <a:chExt cx="1947" cy="658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897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963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10262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10311" y="2998"/>
              <a:ext cx="1943" cy="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/>
                <a:t>1 x H x W</a:t>
              </a:r>
              <a:endParaRPr lang="en-US" altLang="zh-CN"/>
            </a:p>
          </p:txBody>
        </p:sp>
        <p:sp>
          <p:nvSpPr>
            <p:cNvPr id="60" name="下箭头 59"/>
            <p:cNvSpPr/>
            <p:nvPr/>
          </p:nvSpPr>
          <p:spPr>
            <a:xfrm>
              <a:off x="11045" y="5786"/>
              <a:ext cx="347" cy="683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1305" y="5763"/>
              <a:ext cx="1943" cy="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zh-CN"/>
                <a:t>Pool</a:t>
              </a:r>
              <a:endParaRPr lang="en-US" altLang="zh-CN"/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0292" y="4236"/>
              <a:ext cx="1947" cy="658"/>
              <a:chOff x="8973" y="4899"/>
              <a:chExt cx="1947" cy="658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897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5" name="矩形 64"/>
              <p:cNvSpPr/>
              <p:nvPr/>
            </p:nvSpPr>
            <p:spPr>
              <a:xfrm>
                <a:off x="963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6" name="矩形 65"/>
              <p:cNvSpPr/>
              <p:nvPr/>
            </p:nvSpPr>
            <p:spPr>
              <a:xfrm>
                <a:off x="10262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67" name="组合 66"/>
            <p:cNvGrpSpPr/>
            <p:nvPr/>
          </p:nvGrpSpPr>
          <p:grpSpPr>
            <a:xfrm>
              <a:off x="10292" y="4899"/>
              <a:ext cx="1947" cy="658"/>
              <a:chOff x="8973" y="4899"/>
              <a:chExt cx="1947" cy="658"/>
            </a:xfrm>
          </p:grpSpPr>
          <p:sp>
            <p:nvSpPr>
              <p:cNvPr id="68" name="矩形 67"/>
              <p:cNvSpPr/>
              <p:nvPr/>
            </p:nvSpPr>
            <p:spPr>
              <a:xfrm>
                <a:off x="897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63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2" name="矩形 71"/>
              <p:cNvSpPr/>
              <p:nvPr/>
            </p:nvSpPr>
            <p:spPr>
              <a:xfrm>
                <a:off x="10262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76" name="矩形 75"/>
          <p:cNvSpPr/>
          <p:nvPr/>
        </p:nvSpPr>
        <p:spPr>
          <a:xfrm>
            <a:off x="7157720" y="3535045"/>
            <a:ext cx="418465" cy="419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矩形 76"/>
          <p:cNvSpPr/>
          <p:nvPr/>
        </p:nvSpPr>
        <p:spPr>
          <a:xfrm>
            <a:off x="7158355" y="3953510"/>
            <a:ext cx="418465" cy="419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矩形 77"/>
          <p:cNvSpPr/>
          <p:nvPr/>
        </p:nvSpPr>
        <p:spPr>
          <a:xfrm>
            <a:off x="7158355" y="4374515"/>
            <a:ext cx="418465" cy="419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矩形 78"/>
          <p:cNvSpPr/>
          <p:nvPr/>
        </p:nvSpPr>
        <p:spPr>
          <a:xfrm>
            <a:off x="5102225" y="2032000"/>
            <a:ext cx="426085" cy="1270635"/>
          </a:xfrm>
          <a:prstGeom prst="rect">
            <a:avLst/>
          </a:prstGeom>
          <a:noFill/>
          <a:ln w="25400"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5513070" y="2028190"/>
            <a:ext cx="426085" cy="1270635"/>
          </a:xfrm>
          <a:prstGeom prst="rect">
            <a:avLst/>
          </a:prstGeom>
          <a:noFill/>
          <a:ln w="25400"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5911850" y="2028190"/>
            <a:ext cx="426085" cy="1270635"/>
          </a:xfrm>
          <a:prstGeom prst="rect">
            <a:avLst/>
          </a:prstGeom>
          <a:noFill/>
          <a:ln w="25400"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6746875" y="1643380"/>
            <a:ext cx="1232535" cy="410845"/>
          </a:xfrm>
          <a:prstGeom prst="rect">
            <a:avLst/>
          </a:prstGeom>
          <a:noFill/>
          <a:ln w="254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6751320" y="2058670"/>
            <a:ext cx="1232535" cy="410845"/>
          </a:xfrm>
          <a:prstGeom prst="rect">
            <a:avLst/>
          </a:prstGeom>
          <a:noFill/>
          <a:ln w="254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6746875" y="2479040"/>
            <a:ext cx="1232535" cy="410845"/>
          </a:xfrm>
          <a:prstGeom prst="rect">
            <a:avLst/>
          </a:prstGeom>
          <a:noFill/>
          <a:ln w="254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3" name="图片 32" descr="图示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585" y="1271270"/>
            <a:ext cx="4285615" cy="3617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804160" y="1557407"/>
            <a:ext cx="353568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600">
                <a:solidFill>
                  <a:srgbClr val="436D7F"/>
                </a:solidFill>
                <a:latin typeface="+mj-ea"/>
                <a:ea typeface="+mj-ea"/>
              </a:rPr>
              <a:t>改进</a:t>
            </a:r>
            <a:r>
              <a:rPr lang="zh-CN" altLang="en-US" sz="6600">
                <a:solidFill>
                  <a:srgbClr val="436D7F"/>
                </a:solidFill>
                <a:latin typeface="+mj-ea"/>
                <a:ea typeface="+mj-ea"/>
              </a:rPr>
              <a:t>模型</a:t>
            </a:r>
            <a:endParaRPr lang="zh-CN" altLang="en-US" sz="6600">
              <a:solidFill>
                <a:srgbClr val="436D7F"/>
              </a:solidFill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61113" y="2699653"/>
            <a:ext cx="402177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>
                <a:solidFill>
                  <a:srgbClr val="436D7F"/>
                </a:solidFill>
                <a:latin typeface="+mn-ea"/>
              </a:rPr>
              <a:t>在上一小节复现的模型的基础上进一步</a:t>
            </a:r>
            <a:r>
              <a:rPr lang="zh-CN" altLang="en-US" sz="1400">
                <a:solidFill>
                  <a:srgbClr val="436D7F"/>
                </a:solidFill>
                <a:latin typeface="+mn-ea"/>
              </a:rPr>
              <a:t>改进</a:t>
            </a:r>
            <a:endParaRPr lang="zh-CN" altLang="en-US" sz="1400">
              <a:solidFill>
                <a:srgbClr val="436D7F"/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90431" y="3072457"/>
            <a:ext cx="5963138" cy="33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+mn-lt"/>
              </a:rPr>
              <a:t>Improved model</a:t>
            </a:r>
            <a:r>
              <a:rPr lang="en-US" altLang="zh-CN" sz="1050" ker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altLang="zh-CN" sz="1050" ker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4100887" y="3893846"/>
            <a:ext cx="942226" cy="2622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solidFill>
                  <a:schemeClr val="bg1"/>
                </a:solidFill>
                <a:latin typeface="+mn-ea"/>
              </a:rPr>
              <a:t>第三单元</a:t>
            </a:r>
            <a:endParaRPr lang="zh-CN" altLang="en-US" sz="120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/>
          <p:nvPr/>
        </p:nvSpPr>
        <p:spPr>
          <a:xfrm>
            <a:off x="271527" y="2350767"/>
            <a:ext cx="4297980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GB" sz="1050" dirty="0">
                <a:sym typeface="+mn-ea"/>
              </a:rPr>
              <a:t>通过</a:t>
            </a:r>
            <a:r>
              <a:rPr lang="zh-CN" altLang="en-US" sz="1050" dirty="0">
                <a:sym typeface="+mn-ea"/>
              </a:rPr>
              <a:t>这些实验，我们看到了，注意力机制可以有效的使我们的网络学习到需要关注的位置，如右图所示（图片来自</a:t>
            </a:r>
            <a:r>
              <a:rPr lang="en-GB" altLang="zh-CN" sz="1050" dirty="0">
                <a:sym typeface="+mn-ea"/>
              </a:rPr>
              <a:t>Coordinate Attention for Efficient Mobile Network Design</a:t>
            </a:r>
            <a:r>
              <a:rPr lang="zh-CN" altLang="en-US" sz="1050" dirty="0">
                <a:sym typeface="+mn-ea"/>
              </a:rPr>
              <a:t>），可以清晰的看出，这种机制可以很好的关注到图片中的需要是别的物体的位置。</a:t>
            </a:r>
            <a:endParaRPr lang="zh-CN" altLang="en-US" sz="105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71780" y="1818640"/>
            <a:ext cx="4829810" cy="607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20000"/>
              </a:lnSpc>
            </a:pPr>
            <a:r>
              <a:rPr lang="en-US" altLang="zh-CN" sz="2800">
                <a:solidFill>
                  <a:srgbClr val="436D7F"/>
                </a:solidFill>
                <a:latin typeface="+mj-ea"/>
                <a:ea typeface="+mj-ea"/>
              </a:rPr>
              <a:t>Our Method Back</a:t>
            </a:r>
            <a:r>
              <a:rPr lang="en-US" altLang="zh-CN" sz="2800">
                <a:solidFill>
                  <a:srgbClr val="436D7F"/>
                </a:solidFill>
                <a:latin typeface="+mj-ea"/>
                <a:ea typeface="+mj-ea"/>
              </a:rPr>
              <a:t>ground</a:t>
            </a:r>
            <a:endParaRPr lang="en-US" altLang="zh-CN" sz="2800">
              <a:solidFill>
                <a:srgbClr val="436D7F"/>
              </a:solidFill>
              <a:latin typeface="+mj-ea"/>
              <a:ea typeface="+mj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67816" y="3551873"/>
            <a:ext cx="4105401" cy="487680"/>
          </a:xfrm>
          <a:prstGeom prst="rect">
            <a:avLst/>
          </a:prstGeom>
          <a:solidFill>
            <a:srgbClr val="436D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占位符 17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>
            <a:fillRect/>
          </a:stretch>
        </p:blipFill>
        <p:spPr>
          <a:xfrm>
            <a:off x="489585" y="285750"/>
            <a:ext cx="1613535" cy="1613535"/>
          </a:xfrm>
        </p:spPr>
      </p:pic>
      <p:pic>
        <p:nvPicPr>
          <p:cNvPr id="20" name="图片占位符 19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38" b="16638"/>
          <a:stretch>
            <a:fillRect/>
          </a:stretch>
        </p:blipFill>
        <p:spPr>
          <a:xfrm>
            <a:off x="2493010" y="285750"/>
            <a:ext cx="1613535" cy="1613535"/>
          </a:xfrm>
        </p:spPr>
      </p:pic>
      <p:grpSp>
        <p:nvGrpSpPr>
          <p:cNvPr id="27" name="Group 112"/>
          <p:cNvGrpSpPr/>
          <p:nvPr/>
        </p:nvGrpSpPr>
        <p:grpSpPr>
          <a:xfrm>
            <a:off x="3668587" y="3636072"/>
            <a:ext cx="365312" cy="342247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28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9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741172" y="3624539"/>
            <a:ext cx="250607" cy="365312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31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2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3" name="Group 124"/>
          <p:cNvGrpSpPr/>
          <p:nvPr/>
        </p:nvGrpSpPr>
        <p:grpSpPr>
          <a:xfrm>
            <a:off x="1699051" y="3653528"/>
            <a:ext cx="365312" cy="307335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34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5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6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57553" y="3624851"/>
            <a:ext cx="364689" cy="364689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38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9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pic>
        <p:nvPicPr>
          <p:cNvPr id="4" name="图片 3" descr="图片包含 游戏机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590" y="339090"/>
            <a:ext cx="3564890" cy="4356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3361373" y="253920"/>
            <a:ext cx="242125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en-US" altLang="zh-CN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Self-Attent</a:t>
            </a:r>
            <a:r>
              <a:rPr kumimoji="1" lang="en-US" altLang="zh-CN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ion</a:t>
            </a:r>
            <a:endParaRPr kumimoji="1" lang="en-US" altLang="zh-CN" sz="2400" kern="0">
              <a:solidFill>
                <a:srgbClr val="436D7F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746614" y="654030"/>
            <a:ext cx="3650771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</a:rPr>
              <a:t>Self-Attention </a:t>
            </a:r>
            <a:endParaRPr lang="en-US" altLang="zh-CN" sz="1050" kern="0">
              <a:solidFill>
                <a:srgbClr val="7A6979"/>
              </a:solidFill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64322" y="990702"/>
            <a:ext cx="215358" cy="0"/>
          </a:xfrm>
          <a:prstGeom prst="line">
            <a:avLst/>
          </a:prstGeom>
          <a:ln w="28575">
            <a:solidFill>
              <a:srgbClr val="436D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6"/>
          <p:cNvSpPr/>
          <p:nvPr/>
        </p:nvSpPr>
        <p:spPr>
          <a:xfrm>
            <a:off x="3416252" y="1786618"/>
            <a:ext cx="955327" cy="955423"/>
          </a:xfrm>
          <a:prstGeom prst="roundRect">
            <a:avLst>
              <a:gd name="adj" fmla="val 6631"/>
            </a:avLst>
          </a:prstGeom>
          <a:solidFill>
            <a:srgbClr val="D9E2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solidFill>
                  <a:schemeClr val="tx1">
                    <a:lumMod val="65000"/>
                    <a:lumOff val="35000"/>
                  </a:schemeClr>
                </a:solidFill>
                <a:ea typeface="Open Sans" pitchFamily="34" charset="0"/>
                <a:cs typeface="Open Sans" pitchFamily="34" charset="0"/>
              </a:rPr>
              <a:t>S</a:t>
            </a:r>
            <a:endParaRPr lang="en-US" sz="3200" b="1">
              <a:solidFill>
                <a:schemeClr val="tx1">
                  <a:lumMod val="65000"/>
                  <a:lumOff val="35000"/>
                </a:schemeClr>
              </a:solidFill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39" name="Rounded Rectangle 12"/>
          <p:cNvSpPr/>
          <p:nvPr/>
        </p:nvSpPr>
        <p:spPr>
          <a:xfrm>
            <a:off x="4805076" y="1786618"/>
            <a:ext cx="955327" cy="955423"/>
          </a:xfrm>
          <a:prstGeom prst="roundRect">
            <a:avLst>
              <a:gd name="adj" fmla="val 6631"/>
            </a:avLst>
          </a:prstGeom>
          <a:solidFill>
            <a:srgbClr val="DFC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solidFill>
                  <a:schemeClr val="tx1">
                    <a:lumMod val="65000"/>
                    <a:lumOff val="35000"/>
                  </a:schemeClr>
                </a:solidFill>
                <a:ea typeface="Open Sans" pitchFamily="34" charset="0"/>
                <a:cs typeface="Open Sans" pitchFamily="34" charset="0"/>
              </a:rPr>
              <a:t>O</a:t>
            </a:r>
            <a:endParaRPr lang="en-US" sz="3200" b="1">
              <a:solidFill>
                <a:schemeClr val="tx1">
                  <a:lumMod val="65000"/>
                  <a:lumOff val="35000"/>
                </a:schemeClr>
              </a:solidFill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40" name="Rounded Rectangle 14"/>
          <p:cNvSpPr/>
          <p:nvPr/>
        </p:nvSpPr>
        <p:spPr>
          <a:xfrm>
            <a:off x="3416252" y="3032022"/>
            <a:ext cx="955327" cy="955423"/>
          </a:xfrm>
          <a:prstGeom prst="roundRect">
            <a:avLst>
              <a:gd name="adj" fmla="val 6631"/>
            </a:avLst>
          </a:prstGeom>
          <a:solidFill>
            <a:srgbClr val="F9D3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solidFill>
                  <a:schemeClr val="tx1">
                    <a:lumMod val="65000"/>
                    <a:lumOff val="35000"/>
                  </a:schemeClr>
                </a:solidFill>
                <a:ea typeface="Open Sans" pitchFamily="34" charset="0"/>
                <a:cs typeface="Open Sans" pitchFamily="34" charset="0"/>
              </a:rPr>
              <a:t>T</a:t>
            </a:r>
            <a:endParaRPr lang="en-US" sz="3200" b="1">
              <a:solidFill>
                <a:schemeClr val="tx1">
                  <a:lumMod val="65000"/>
                  <a:lumOff val="35000"/>
                </a:schemeClr>
              </a:solidFill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41" name="Rounded Rectangle 16"/>
          <p:cNvSpPr/>
          <p:nvPr/>
        </p:nvSpPr>
        <p:spPr>
          <a:xfrm>
            <a:off x="4805076" y="3032022"/>
            <a:ext cx="955327" cy="955423"/>
          </a:xfrm>
          <a:prstGeom prst="roundRect">
            <a:avLst>
              <a:gd name="adj" fmla="val 6631"/>
            </a:avLst>
          </a:prstGeom>
          <a:solidFill>
            <a:srgbClr val="F7E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solidFill>
                  <a:schemeClr val="tx1">
                    <a:lumMod val="65000"/>
                    <a:lumOff val="35000"/>
                  </a:schemeClr>
                </a:solidFill>
                <a:ea typeface="Open Sans" pitchFamily="34" charset="0"/>
                <a:cs typeface="Open Sans" pitchFamily="34" charset="0"/>
              </a:rPr>
              <a:t>A</a:t>
            </a:r>
            <a:endParaRPr lang="en-US" sz="3200" b="1">
              <a:solidFill>
                <a:schemeClr val="tx1">
                  <a:lumMod val="65000"/>
                  <a:lumOff val="35000"/>
                </a:schemeClr>
              </a:solidFill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37478" y="2046847"/>
            <a:ext cx="2462025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lang="en-US" altLang="zh-CN" sz="1050" dirty="0">
                <a:sym typeface="+mn-ea"/>
              </a:rPr>
              <a:t>2018</a:t>
            </a:r>
            <a:r>
              <a:rPr lang="zh-CN" altLang="en-US" sz="1050" dirty="0">
                <a:sym typeface="+mn-ea"/>
              </a:rPr>
              <a:t>年在这一成果上提出了大规模预训练模型</a:t>
            </a:r>
            <a:r>
              <a:rPr lang="en-US" altLang="zh-CN" sz="1050" dirty="0" err="1">
                <a:sym typeface="+mn-ea"/>
              </a:rPr>
              <a:t>GPT</a:t>
            </a:r>
            <a:r>
              <a:rPr lang="zh-CN" altLang="en-US" sz="1050" dirty="0">
                <a:sym typeface="+mn-ea"/>
              </a:rPr>
              <a:t>（</a:t>
            </a:r>
            <a:r>
              <a:rPr lang="en-GB" altLang="zh-CN" sz="1050" dirty="0">
                <a:sym typeface="+mn-ea"/>
              </a:rPr>
              <a:t>Improving Language Understanding by Generative Pre-Training</a:t>
            </a:r>
            <a:r>
              <a:rPr lang="zh-CN" altLang="en-US" sz="1050" dirty="0">
                <a:sym typeface="+mn-ea"/>
              </a:rPr>
              <a:t>）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783730" y="1786618"/>
            <a:ext cx="1415773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685800">
              <a:defRPr/>
            </a:pPr>
            <a:r>
              <a:rPr lang="en-US" altLang="zh-CN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GPT</a:t>
            </a:r>
            <a:endParaRPr kumimoji="0" lang="en-US" altLang="zh-CN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737478" y="3361690"/>
            <a:ext cx="246202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lang="zh-CN" altLang="en-US" sz="1050" dirty="0">
                <a:sym typeface="+mn-ea"/>
              </a:rPr>
              <a:t>计算机视觉领域</a:t>
            </a:r>
            <a:r>
              <a:rPr lang="en-US" altLang="zh-CN" sz="1050" dirty="0">
                <a:sym typeface="+mn-ea"/>
              </a:rPr>
              <a:t>2021</a:t>
            </a:r>
            <a:r>
              <a:rPr lang="zh-CN" altLang="en-US" sz="1050" dirty="0">
                <a:sym typeface="+mn-ea"/>
              </a:rPr>
              <a:t>在</a:t>
            </a:r>
            <a:r>
              <a:rPr lang="en-GB" altLang="zh-CN" sz="1050" dirty="0">
                <a:sym typeface="+mn-ea"/>
              </a:rPr>
              <a:t>ICLR</a:t>
            </a:r>
            <a:r>
              <a:rPr lang="zh-CN" altLang="en-GB" sz="1050" dirty="0">
                <a:sym typeface="+mn-ea"/>
              </a:rPr>
              <a:t>上</a:t>
            </a:r>
            <a:r>
              <a:rPr lang="zh-CN" altLang="en-US" sz="1050" dirty="0">
                <a:sym typeface="+mn-ea"/>
              </a:rPr>
              <a:t>提出了模型</a:t>
            </a:r>
            <a:r>
              <a:rPr lang="en-US" altLang="zh-CN" sz="1050" dirty="0" err="1">
                <a:sym typeface="+mn-ea"/>
              </a:rPr>
              <a:t>ViT</a:t>
            </a:r>
            <a:r>
              <a:rPr lang="zh-CN" altLang="en-US" sz="1050" dirty="0">
                <a:sym typeface="+mn-ea"/>
              </a:rPr>
              <a:t>（</a:t>
            </a:r>
            <a:r>
              <a:rPr lang="en-GB" altLang="zh-CN" sz="1050" dirty="0">
                <a:sym typeface="+mn-ea"/>
              </a:rPr>
              <a:t>An Image is Worth 16x16 Words: Transformers for Image Recognition at Scale</a:t>
            </a:r>
            <a:r>
              <a:rPr lang="zh-CN" altLang="en-US" sz="1050" dirty="0">
                <a:sym typeface="+mn-ea"/>
              </a:rPr>
              <a:t>）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783730" y="3101461"/>
            <a:ext cx="1415773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685800">
              <a:defRPr/>
            </a:pPr>
            <a:r>
              <a:rPr lang="en-US" altLang="zh-CN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VIT</a:t>
            </a:r>
            <a:endParaRPr kumimoji="0" lang="en-US" altLang="zh-CN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977255" y="2046605"/>
            <a:ext cx="258381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lang="en-US" altLang="zh-CN" sz="1050" dirty="0">
                <a:sym typeface="+mn-ea"/>
              </a:rPr>
              <a:t>2019</a:t>
            </a:r>
            <a:r>
              <a:rPr lang="zh-CN" altLang="en-US" sz="1050" dirty="0">
                <a:sym typeface="+mn-ea"/>
              </a:rPr>
              <a:t>年提出了自然语言处理中重要的预训练模型</a:t>
            </a:r>
            <a:r>
              <a:rPr lang="en-US" altLang="zh-CN" sz="1050" dirty="0">
                <a:sym typeface="+mn-ea"/>
              </a:rPr>
              <a:t>Bert</a:t>
            </a:r>
            <a:r>
              <a:rPr lang="zh-CN" altLang="en-US" sz="1050" dirty="0">
                <a:sym typeface="+mn-ea"/>
              </a:rPr>
              <a:t>（</a:t>
            </a:r>
            <a:r>
              <a:rPr lang="en-GB" altLang="zh-CN" sz="1050" dirty="0">
                <a:sym typeface="+mn-ea"/>
              </a:rPr>
              <a:t>BERT: Pre-training of Deep Bidirectional Transformers for Language Understanding</a:t>
            </a:r>
            <a:r>
              <a:rPr lang="zh-CN" altLang="en-US" sz="1050" dirty="0">
                <a:sym typeface="+mn-ea"/>
              </a:rPr>
              <a:t>）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5977153" y="1786618"/>
            <a:ext cx="1415773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85800">
              <a:defRPr/>
            </a:pPr>
            <a:r>
              <a:rPr lang="en-US" altLang="zh-CN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BERT</a:t>
            </a:r>
            <a:endParaRPr kumimoji="0" lang="en-US" altLang="zh-CN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977153" y="3361690"/>
            <a:ext cx="246202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lang="zh-CN" altLang="en-US" sz="1050" dirty="0">
                <a:sym typeface="+mn-ea"/>
              </a:rPr>
              <a:t>在多模态领域</a:t>
            </a:r>
            <a:r>
              <a:rPr lang="en-US" altLang="zh-CN" sz="1050" dirty="0">
                <a:sym typeface="+mn-ea"/>
              </a:rPr>
              <a:t>2021</a:t>
            </a:r>
            <a:r>
              <a:rPr lang="zh-CN" altLang="en-US" sz="1050" dirty="0">
                <a:sym typeface="+mn-ea"/>
              </a:rPr>
              <a:t>年</a:t>
            </a:r>
            <a:r>
              <a:rPr lang="en-US" altLang="zh-CN" sz="1050" dirty="0">
                <a:sym typeface="+mn-ea"/>
              </a:rPr>
              <a:t>ICML</a:t>
            </a:r>
            <a:r>
              <a:rPr lang="zh-CN" altLang="en-US" sz="1050" dirty="0">
                <a:sym typeface="+mn-ea"/>
              </a:rPr>
              <a:t>上提出了模型</a:t>
            </a:r>
            <a:r>
              <a:rPr lang="en-US" altLang="zh-CN" sz="1050" dirty="0" err="1">
                <a:sym typeface="+mn-ea"/>
              </a:rPr>
              <a:t>ViLT</a:t>
            </a:r>
            <a:r>
              <a:rPr lang="zh-CN" altLang="en-US" sz="1050" dirty="0">
                <a:sym typeface="+mn-ea"/>
              </a:rPr>
              <a:t>（</a:t>
            </a:r>
            <a:r>
              <a:rPr lang="en-GB" altLang="zh-CN" sz="1050" dirty="0" err="1">
                <a:sym typeface="+mn-ea"/>
              </a:rPr>
              <a:t>ViLT</a:t>
            </a:r>
            <a:r>
              <a:rPr lang="en-GB" altLang="zh-CN" sz="1050" dirty="0">
                <a:sym typeface="+mn-ea"/>
              </a:rPr>
              <a:t>: Vision-and-Language Transformer Without Convolution or Region Supervision</a:t>
            </a:r>
            <a:r>
              <a:rPr lang="zh-CN" altLang="en-US" sz="1050" dirty="0">
                <a:sym typeface="+mn-ea"/>
              </a:rPr>
              <a:t>）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977153" y="3101461"/>
            <a:ext cx="1415773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85800">
              <a:defRPr/>
            </a:pPr>
            <a:r>
              <a:rPr lang="en-US" altLang="zh-CN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ViLT</a:t>
            </a:r>
            <a:endParaRPr kumimoji="0" lang="en-US" altLang="zh-CN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3361373" y="253920"/>
            <a:ext cx="242125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en-US" altLang="zh-CN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Self-Attention</a:t>
            </a:r>
            <a:endParaRPr kumimoji="1" lang="zh-CN" altLang="en-US" sz="2400" kern="0">
              <a:solidFill>
                <a:srgbClr val="436D7F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746614" y="654030"/>
            <a:ext cx="3650771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09600">
              <a:defRPr/>
            </a:pP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  <a:sym typeface="+mn-ea"/>
              </a:rPr>
              <a:t>Self-Attention</a:t>
            </a:r>
            <a:endParaRPr lang="en-US" altLang="zh-CN" sz="1050" kern="0">
              <a:solidFill>
                <a:srgbClr val="7A6979"/>
              </a:solidFill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64322" y="990702"/>
            <a:ext cx="215358" cy="0"/>
          </a:xfrm>
          <a:prstGeom prst="line">
            <a:avLst/>
          </a:prstGeom>
          <a:ln w="28575">
            <a:solidFill>
              <a:srgbClr val="436D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320658" y="1883445"/>
            <a:ext cx="174469" cy="254325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69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70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71" name="矩形 70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/>
          <p:nvPr/>
        </p:nvSpPr>
        <p:spPr>
          <a:xfrm>
            <a:off x="5007179" y="1393817"/>
            <a:ext cx="3653429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sz="900" dirty="0">
                <a:sym typeface="+mn-ea"/>
              </a:rPr>
              <a:t>key</a:t>
            </a:r>
            <a:r>
              <a:rPr lang="zh-CN" altLang="en-US" sz="900" dirty="0">
                <a:sym typeface="+mn-ea"/>
              </a:rPr>
              <a:t>的维度较大时点积的幅度会增大，可能会使</a:t>
            </a:r>
            <a:r>
              <a:rPr lang="en-GB" altLang="zh-CN" sz="900" dirty="0" err="1">
                <a:sym typeface="+mn-ea"/>
              </a:rPr>
              <a:t>softmax</a:t>
            </a:r>
            <a:r>
              <a:rPr lang="zh-CN" altLang="en-US" sz="900" dirty="0">
                <a:sym typeface="+mn-ea"/>
              </a:rPr>
              <a:t>梯度消失，在这里我们除以维度的二分之一次方可以解决梯度消失的问题 。</a:t>
            </a:r>
            <a:endParaRPr lang="zh-CN" alt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5007179" y="1048713"/>
            <a:ext cx="1965665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20000"/>
              </a:lnSpc>
            </a:pPr>
            <a:r>
              <a:rPr lang="zh-CN" altLang="en-US">
                <a:solidFill>
                  <a:srgbClr val="436D7F"/>
                </a:solidFill>
                <a:latin typeface="+mj-ea"/>
                <a:ea typeface="+mj-ea"/>
              </a:rPr>
              <a:t>Scale</a:t>
            </a:r>
            <a:endParaRPr lang="zh-CN" altLang="en-US">
              <a:solidFill>
                <a:srgbClr val="436D7F"/>
              </a:solidFill>
              <a:latin typeface="+mj-ea"/>
              <a:ea typeface="+mj-ea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4557760" y="1127387"/>
            <a:ext cx="396262" cy="396262"/>
          </a:xfrm>
          <a:prstGeom prst="ellipse">
            <a:avLst/>
          </a:prstGeom>
          <a:solidFill>
            <a:srgbClr val="F9D3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/>
          <p:nvPr/>
        </p:nvSpPr>
        <p:spPr>
          <a:xfrm>
            <a:off x="5007179" y="2358306"/>
            <a:ext cx="3653429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ym typeface="+mn-ea"/>
              </a:rPr>
              <a:t>做</a:t>
            </a:r>
            <a:r>
              <a:rPr lang="en-GB" altLang="zh-CN" sz="900" dirty="0" err="1">
                <a:sym typeface="+mn-ea"/>
              </a:rPr>
              <a:t>softmax</a:t>
            </a:r>
            <a:r>
              <a:rPr lang="zh-CN" altLang="en-US" sz="900" dirty="0">
                <a:sym typeface="+mn-ea"/>
              </a:rPr>
              <a:t>得到每个</a:t>
            </a:r>
            <a:r>
              <a:rPr lang="en-GB" altLang="zh-CN" sz="900" dirty="0">
                <a:sym typeface="+mn-ea"/>
              </a:rPr>
              <a:t>query</a:t>
            </a:r>
            <a:r>
              <a:rPr lang="zh-CN" altLang="en-US" sz="900" dirty="0">
                <a:sym typeface="+mn-ea"/>
              </a:rPr>
              <a:t>对每个查询结果的可能性 </a:t>
            </a:r>
            <a:endParaRPr lang="zh-CN" alt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5007179" y="2013202"/>
            <a:ext cx="1965665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20000"/>
              </a:lnSpc>
            </a:pPr>
            <a:r>
              <a:rPr lang="zh-CN" altLang="en-US">
                <a:solidFill>
                  <a:srgbClr val="436D7F"/>
                </a:solidFill>
                <a:latin typeface="+mj-ea"/>
                <a:ea typeface="+mj-ea"/>
              </a:rPr>
              <a:t>Soft</a:t>
            </a:r>
            <a:r>
              <a:rPr lang="en-US" altLang="zh-CN">
                <a:solidFill>
                  <a:srgbClr val="436D7F"/>
                </a:solidFill>
                <a:latin typeface="+mj-ea"/>
                <a:ea typeface="+mj-ea"/>
              </a:rPr>
              <a:t>M</a:t>
            </a:r>
            <a:r>
              <a:rPr lang="zh-CN" altLang="en-US">
                <a:solidFill>
                  <a:srgbClr val="436D7F"/>
                </a:solidFill>
                <a:latin typeface="+mj-ea"/>
                <a:ea typeface="+mj-ea"/>
              </a:rPr>
              <a:t>ax</a:t>
            </a:r>
            <a:endParaRPr lang="zh-CN" altLang="en-US">
              <a:solidFill>
                <a:srgbClr val="436D7F"/>
              </a:solidFill>
              <a:latin typeface="+mj-ea"/>
              <a:ea typeface="+mj-ea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4557760" y="2091876"/>
            <a:ext cx="396262" cy="396262"/>
          </a:xfrm>
          <a:prstGeom prst="ellipse">
            <a:avLst/>
          </a:prstGeom>
          <a:solidFill>
            <a:srgbClr val="D9E2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76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/>
          <p:nvPr/>
        </p:nvSpPr>
        <p:spPr>
          <a:xfrm>
            <a:off x="5007179" y="3132039"/>
            <a:ext cx="3653429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ym typeface="+mn-ea"/>
              </a:rPr>
              <a:t>对</a:t>
            </a:r>
            <a:r>
              <a:rPr lang="en-GB" altLang="zh-CN" sz="900" dirty="0">
                <a:sym typeface="+mn-ea"/>
              </a:rPr>
              <a:t>value</a:t>
            </a:r>
            <a:r>
              <a:rPr lang="zh-CN" altLang="en-US" sz="900" dirty="0">
                <a:sym typeface="+mn-ea"/>
              </a:rPr>
              <a:t>的每个</a:t>
            </a:r>
            <a:r>
              <a:rPr lang="en-GB" altLang="zh-CN" sz="900" dirty="0">
                <a:sym typeface="+mn-ea"/>
              </a:rPr>
              <a:t>token</a:t>
            </a:r>
            <a:r>
              <a:rPr lang="zh-CN" altLang="en-US" sz="900" dirty="0">
                <a:sym typeface="+mn-ea"/>
              </a:rPr>
              <a:t>进行加权，经过</a:t>
            </a:r>
            <a:r>
              <a:rPr lang="en-GB" altLang="zh-CN" sz="900" dirty="0">
                <a:sym typeface="+mn-ea"/>
              </a:rPr>
              <a:t>self-attention</a:t>
            </a:r>
            <a:r>
              <a:rPr lang="zh-CN" altLang="en-US" sz="900" dirty="0">
                <a:sym typeface="+mn-ea"/>
              </a:rPr>
              <a:t>处理后的更具有代表性的表示</a:t>
            </a:r>
            <a:r>
              <a:rPr lang="en-US" altLang="zh-CN" sz="900" dirty="0">
                <a:sym typeface="+mn-ea"/>
              </a:rPr>
              <a:t>.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  <a:sym typeface="+mn-ea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5006975" y="2787015"/>
            <a:ext cx="2498725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20000"/>
              </a:lnSpc>
            </a:pPr>
            <a:r>
              <a:rPr lang="zh-CN" altLang="en-US">
                <a:solidFill>
                  <a:srgbClr val="436D7F"/>
                </a:solidFill>
                <a:latin typeface="+mj-ea"/>
                <a:ea typeface="+mj-ea"/>
              </a:rPr>
              <a:t>MatMul attention</a:t>
            </a:r>
            <a:endParaRPr lang="zh-CN" altLang="en-US">
              <a:solidFill>
                <a:srgbClr val="436D7F"/>
              </a:solidFill>
              <a:latin typeface="+mj-ea"/>
              <a:ea typeface="+mj-ea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4557760" y="2865609"/>
            <a:ext cx="396262" cy="396262"/>
          </a:xfrm>
          <a:prstGeom prst="ellipse">
            <a:avLst/>
          </a:prstGeom>
          <a:solidFill>
            <a:srgbClr val="F7E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Group 112"/>
          <p:cNvGrpSpPr/>
          <p:nvPr/>
        </p:nvGrpSpPr>
        <p:grpSpPr>
          <a:xfrm>
            <a:off x="4628521" y="2944607"/>
            <a:ext cx="254325" cy="238267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81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82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83" name="AutoShape 112"/>
          <p:cNvSpPr/>
          <p:nvPr/>
        </p:nvSpPr>
        <p:spPr bwMode="auto">
          <a:xfrm>
            <a:off x="4628521" y="2162775"/>
            <a:ext cx="254738" cy="25361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4668656" y="1191864"/>
            <a:ext cx="174469" cy="254325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8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8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265" y="1049020"/>
            <a:ext cx="3339465" cy="3590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9335" y="3589020"/>
            <a:ext cx="5322570" cy="122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2452370" y="253920"/>
            <a:ext cx="42392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Coordinate-mix Attention</a:t>
            </a:r>
            <a:endParaRPr kumimoji="1" lang="zh-CN" altLang="en-US" sz="2400" kern="0">
              <a:solidFill>
                <a:srgbClr val="436D7F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746614" y="654030"/>
            <a:ext cx="3650771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</a:rPr>
              <a:t>CMAT </a:t>
            </a:r>
            <a:endParaRPr lang="en-US" altLang="zh-CN" sz="1050" kern="0">
              <a:solidFill>
                <a:srgbClr val="7A6979"/>
              </a:solidFill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64322" y="990702"/>
            <a:ext cx="215358" cy="0"/>
          </a:xfrm>
          <a:prstGeom prst="line">
            <a:avLst/>
          </a:prstGeom>
          <a:ln w="28575">
            <a:solidFill>
              <a:srgbClr val="436D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/>
          <p:nvPr/>
        </p:nvSpPr>
        <p:spPr>
          <a:xfrm>
            <a:off x="4690899" y="2131311"/>
            <a:ext cx="4297980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rgbClr val="000000"/>
                </a:solidFill>
                <a:sym typeface="+mn-ea"/>
              </a:rPr>
              <a:t>我们的模型在</a:t>
            </a:r>
            <a:r>
              <a:rPr lang="en-GB" altLang="zh-CN" sz="1050" dirty="0">
                <a:sym typeface="+mn-ea"/>
              </a:rPr>
              <a:t>Coordinate Attention for Efficient Mobile Network Design</a:t>
            </a:r>
            <a:r>
              <a:rPr lang="zh-CN" altLang="en-US" sz="1050" dirty="0">
                <a:sym typeface="+mn-ea"/>
              </a:rPr>
              <a:t>一文提出的基础模型框架上，提出了</a:t>
            </a:r>
            <a:r>
              <a:rPr lang="en-GB" altLang="zh-CN" sz="1050" b="1" i="1" dirty="0">
                <a:solidFill>
                  <a:srgbClr val="FF0000"/>
                </a:solidFill>
                <a:sym typeface="+mn-ea"/>
              </a:rPr>
              <a:t>Coordinate</a:t>
            </a:r>
            <a:r>
              <a:rPr lang="en-US" altLang="zh-CN" sz="1050" b="1" i="1" dirty="0">
                <a:solidFill>
                  <a:srgbClr val="FF0000"/>
                </a:solidFill>
                <a:sym typeface="+mn-ea"/>
              </a:rPr>
              <a:t>-mix</a:t>
            </a:r>
            <a:r>
              <a:rPr lang="zh-CN" altLang="en-US" sz="1050" b="1" i="1" dirty="0">
                <a:solidFill>
                  <a:srgbClr val="FF0000"/>
                </a:solidFill>
                <a:sym typeface="+mn-ea"/>
              </a:rPr>
              <a:t> </a:t>
            </a:r>
            <a:r>
              <a:rPr lang="en-GB" altLang="zh-CN" sz="1050" b="1" i="1" dirty="0">
                <a:solidFill>
                  <a:srgbClr val="FF0000"/>
                </a:solidFill>
                <a:sym typeface="+mn-ea"/>
              </a:rPr>
              <a:t>Attention</a:t>
            </a:r>
            <a:r>
              <a:rPr lang="zh-CN" altLang="en-US" sz="1050" b="1" i="1" dirty="0">
                <a:solidFill>
                  <a:srgbClr val="FF0000"/>
                </a:solidFill>
                <a:sym typeface="+mn-ea"/>
              </a:rPr>
              <a:t>。</a:t>
            </a:r>
            <a:r>
              <a:rPr lang="zh-CN" altLang="en-US" sz="1050" dirty="0">
                <a:sym typeface="+mn-ea"/>
              </a:rPr>
              <a:t>该架构是在原有的基础网络上，在来自</a:t>
            </a:r>
            <a:r>
              <a:rPr lang="en-US" altLang="zh-CN" sz="1050" dirty="0">
                <a:sym typeface="+mn-ea"/>
              </a:rPr>
              <a:t>W</a:t>
            </a:r>
            <a:r>
              <a:rPr lang="zh-CN" altLang="en-US" sz="1050" dirty="0">
                <a:sym typeface="+mn-ea"/>
              </a:rPr>
              <a:t>维度和</a:t>
            </a:r>
            <a:r>
              <a:rPr lang="en-US" altLang="zh-CN" sz="1050" dirty="0">
                <a:sym typeface="+mn-ea"/>
              </a:rPr>
              <a:t>H</a:t>
            </a:r>
            <a:r>
              <a:rPr lang="zh-CN" altLang="en-US" sz="1050" dirty="0">
                <a:sym typeface="+mn-ea"/>
              </a:rPr>
              <a:t>维度的特征分开前，增加了一层</a:t>
            </a:r>
            <a:r>
              <a:rPr lang="en-US" altLang="zh-CN" sz="1050" dirty="0">
                <a:sym typeface="+mn-ea"/>
              </a:rPr>
              <a:t>multi-head</a:t>
            </a:r>
            <a:r>
              <a:rPr lang="zh-CN" altLang="en-US" sz="1050" dirty="0">
                <a:sym typeface="+mn-ea"/>
              </a:rPr>
              <a:t> </a:t>
            </a:r>
            <a:r>
              <a:rPr lang="en-US" altLang="zh-CN" sz="1050" dirty="0">
                <a:sym typeface="+mn-ea"/>
              </a:rPr>
              <a:t>self-attention</a:t>
            </a:r>
            <a:r>
              <a:rPr lang="zh-CN" altLang="en-US" sz="1050" dirty="0">
                <a:sym typeface="+mn-ea"/>
              </a:rPr>
              <a:t>层。</a:t>
            </a:r>
            <a:endParaRPr lang="zh-CN" altLang="en-US" sz="105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679680" y="1700680"/>
            <a:ext cx="2317113" cy="534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20000"/>
              </a:lnSpc>
            </a:pPr>
            <a:r>
              <a:rPr lang="zh-CN" altLang="en-US" sz="2400">
                <a:solidFill>
                  <a:srgbClr val="436D7F"/>
                </a:solidFill>
                <a:latin typeface="+mj-ea"/>
                <a:ea typeface="+mj-ea"/>
              </a:rPr>
              <a:t>结构</a:t>
            </a:r>
            <a:endParaRPr lang="zh-CN" altLang="en-US" sz="2400">
              <a:solidFill>
                <a:srgbClr val="436D7F"/>
              </a:solidFill>
              <a:latin typeface="+mj-ea"/>
              <a:ea typeface="+mj-ea"/>
            </a:endParaRPr>
          </a:p>
        </p:txBody>
      </p:sp>
      <p:sp>
        <p:nvSpPr>
          <p:cNvPr id="39" name="矩形 38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/>
          <p:nvPr/>
        </p:nvSpPr>
        <p:spPr>
          <a:xfrm>
            <a:off x="5205730" y="3322320"/>
            <a:ext cx="3713480" cy="714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ym typeface="+mn-ea"/>
              </a:rPr>
              <a:t>原本的模型在获得沿着两个方向的聚合特征后，得到的一对方向感知特征图，可以看作一个方向捕捉长程注意力依赖，另一个方向捕获精确的位置信息。</a:t>
            </a:r>
            <a:endParaRPr lang="zh-CN" alt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4809678" y="3385126"/>
            <a:ext cx="360602" cy="360602"/>
          </a:xfrm>
          <a:prstGeom prst="ellipse">
            <a:avLst/>
          </a:prstGeom>
          <a:solidFill>
            <a:srgbClr val="D9E2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/>
          <p:nvPr/>
        </p:nvSpPr>
        <p:spPr>
          <a:xfrm>
            <a:off x="5205095" y="4003040"/>
            <a:ext cx="3783965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ym typeface="+mn-ea"/>
              </a:rPr>
              <a:t>在这里通过添加一个</a:t>
            </a:r>
            <a:r>
              <a:rPr lang="en-US" altLang="zh-CN" sz="900" dirty="0">
                <a:sym typeface="+mn-ea"/>
              </a:rPr>
              <a:t>multi-head</a:t>
            </a:r>
            <a:r>
              <a:rPr lang="zh-CN" altLang="en-US" sz="900" dirty="0">
                <a:sym typeface="+mn-ea"/>
              </a:rPr>
              <a:t> </a:t>
            </a:r>
            <a:r>
              <a:rPr lang="en-US" altLang="zh-CN" sz="900" dirty="0">
                <a:sym typeface="+mn-ea"/>
              </a:rPr>
              <a:t>self-attention</a:t>
            </a:r>
            <a:r>
              <a:rPr lang="zh-CN" altLang="en-US" sz="900" dirty="0">
                <a:sym typeface="+mn-ea"/>
              </a:rPr>
              <a:t>，可以让两个方向的聚合特征更好的看见自己和对方，同时捕获图像横向和纵向的长程依赖以及位置信息的交互关系。于此同时，这样的操作还可以增加各个通道之间的联系互动，更好的学习到图像的表征。</a:t>
            </a:r>
            <a:endParaRPr lang="zh-CN" altLang="en-US" sz="9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4809221" y="4065993"/>
            <a:ext cx="360602" cy="360602"/>
          </a:xfrm>
          <a:prstGeom prst="ellipse">
            <a:avLst/>
          </a:prstGeom>
          <a:solidFill>
            <a:srgbClr val="F9D3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AutoShape 112"/>
          <p:cNvSpPr/>
          <p:nvPr/>
        </p:nvSpPr>
        <p:spPr bwMode="auto">
          <a:xfrm>
            <a:off x="4883764" y="3459962"/>
            <a:ext cx="211515" cy="210583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4917088" y="4140708"/>
            <a:ext cx="144866" cy="211172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4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4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pic>
        <p:nvPicPr>
          <p:cNvPr id="6" name="图片 5" descr="图示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93" y="1438725"/>
            <a:ext cx="4273440" cy="29877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385060" y="1557407"/>
            <a:ext cx="437388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600">
                <a:solidFill>
                  <a:srgbClr val="D0AFA0"/>
                </a:solidFill>
                <a:latin typeface="+mj-ea"/>
                <a:ea typeface="+mj-ea"/>
                <a:sym typeface="+mn-lt"/>
              </a:rPr>
              <a:t>预实验展示</a:t>
            </a:r>
            <a:endParaRPr lang="zh-CN" altLang="en-US" sz="6600">
              <a:solidFill>
                <a:srgbClr val="436D7F"/>
              </a:solidFill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61113" y="2699653"/>
            <a:ext cx="402177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>
                <a:solidFill>
                  <a:srgbClr val="436D7F"/>
                </a:solidFill>
                <a:latin typeface="+mn-ea"/>
              </a:rPr>
              <a:t>实验验证结构的正确</a:t>
            </a:r>
            <a:r>
              <a:rPr lang="zh-CN" altLang="en-US" sz="1400">
                <a:solidFill>
                  <a:srgbClr val="436D7F"/>
                </a:solidFill>
                <a:latin typeface="+mn-ea"/>
              </a:rPr>
              <a:t>性</a:t>
            </a:r>
            <a:endParaRPr lang="zh-CN" altLang="en-US" sz="1400">
              <a:solidFill>
                <a:srgbClr val="436D7F"/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90431" y="3072457"/>
            <a:ext cx="5963138" cy="33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+mn-lt"/>
              </a:rPr>
              <a:t>Pre experiment</a:t>
            </a:r>
            <a:endParaRPr lang="en-US" altLang="zh-CN" sz="1050" ker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4100887" y="3893846"/>
            <a:ext cx="942226" cy="2622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solidFill>
                  <a:schemeClr val="bg1"/>
                </a:solidFill>
                <a:latin typeface="+mn-ea"/>
              </a:rPr>
              <a:t>第四单元</a:t>
            </a:r>
            <a:endParaRPr lang="zh-CN" altLang="en-US" sz="120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3718560" y="253920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预实验</a:t>
            </a:r>
            <a:r>
              <a:rPr kumimoji="1" lang="zh-CN" altLang="en-US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设置</a:t>
            </a:r>
            <a:endParaRPr kumimoji="1" lang="zh-CN" altLang="en-US" sz="2400" kern="0">
              <a:solidFill>
                <a:srgbClr val="436D7F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746614" y="654030"/>
            <a:ext cx="3650771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+mn-lt"/>
              </a:rPr>
              <a:t>Pre experiment option</a:t>
            </a: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</a:rPr>
              <a:t> </a:t>
            </a:r>
            <a:endParaRPr lang="en-US" altLang="zh-CN" sz="1050" kern="0">
              <a:solidFill>
                <a:srgbClr val="7A6979"/>
              </a:solidFill>
              <a:cs typeface="Arial" panose="020B0604020202020204" pitchFamily="34" charset="0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4464322" y="990702"/>
            <a:ext cx="215358" cy="0"/>
          </a:xfrm>
          <a:prstGeom prst="line">
            <a:avLst/>
          </a:prstGeom>
          <a:ln w="28575">
            <a:solidFill>
              <a:srgbClr val="436D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model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2935" y="815975"/>
            <a:ext cx="1904365" cy="3741420"/>
          </a:xfrm>
          <a:prstGeom prst="rect">
            <a:avLst/>
          </a:prstGeom>
        </p:spPr>
      </p:pic>
      <p:pic>
        <p:nvPicPr>
          <p:cNvPr id="5" name="图片 4" descr="model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935" y="815975"/>
            <a:ext cx="1858010" cy="3649345"/>
          </a:xfrm>
          <a:prstGeom prst="rect">
            <a:avLst/>
          </a:prstGeom>
        </p:spPr>
      </p:pic>
      <p:pic>
        <p:nvPicPr>
          <p:cNvPr id="6" name="图片 5" descr="model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735" y="770255"/>
            <a:ext cx="2019300" cy="3740785"/>
          </a:xfrm>
          <a:prstGeom prst="rect">
            <a:avLst/>
          </a:prstGeom>
        </p:spPr>
      </p:pic>
      <p:pic>
        <p:nvPicPr>
          <p:cNvPr id="7" name="图片 6" descr="model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4185" y="770255"/>
            <a:ext cx="2013585" cy="37026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3718560" y="253920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预实验</a:t>
            </a:r>
            <a:r>
              <a:rPr kumimoji="1" lang="zh-CN" altLang="en-US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结果</a:t>
            </a:r>
            <a:endParaRPr kumimoji="1" lang="zh-CN" altLang="en-US" sz="2400" kern="0">
              <a:solidFill>
                <a:srgbClr val="436D7F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746614" y="654030"/>
            <a:ext cx="3650771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+mn-lt"/>
              </a:rPr>
              <a:t>Pre experiment result</a:t>
            </a: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</a:rPr>
              <a:t> </a:t>
            </a:r>
            <a:endParaRPr lang="en-US" altLang="zh-CN" sz="1050" kern="0">
              <a:solidFill>
                <a:srgbClr val="7A6979"/>
              </a:solidFill>
              <a:cs typeface="Arial" panose="020B0604020202020204" pitchFamily="34" charset="0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4464322" y="990702"/>
            <a:ext cx="215358" cy="0"/>
          </a:xfrm>
          <a:prstGeom prst="line">
            <a:avLst/>
          </a:prstGeom>
          <a:ln w="28575">
            <a:solidFill>
              <a:srgbClr val="436D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表格 3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488821" y="1891259"/>
          <a:ext cx="8166100" cy="2225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075186"/>
                <a:gridCol w="1040235"/>
                <a:gridCol w="872455"/>
                <a:gridCol w="998290"/>
                <a:gridCol w="117993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en-US" altLang="zh-CN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altLang="zh-C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en-US" altLang="zh-C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en-US" altLang="zh-C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en-US" altLang="zh-C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</a:pPr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Base Line</a:t>
                      </a:r>
                      <a:endParaRPr lang="en-US" altLang="zh-C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46.60%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51.82%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53.60%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53.62%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35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Convolutional Block Attention</a:t>
                      </a:r>
                      <a:r>
                        <a:rPr lang="en-GB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47.64%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53.79%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56.32%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56.89%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35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Triplet Attention </a:t>
                      </a:r>
                      <a:endParaRPr lang="en-US" altLang="zh-CN" sz="13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50.13%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55.95%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57.50%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58.10%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ClrTx/>
                        <a:buSzTx/>
                        <a:buFontTx/>
                      </a:pPr>
                      <a:r>
                        <a:rPr lang="en-US" altLang="zh-CN" sz="135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Coordinate Attention </a:t>
                      </a:r>
                      <a:endParaRPr lang="en-US" altLang="zh-CN" sz="13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49.06%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55.94%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58.56%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58.83%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GB" altLang="zh-CN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Coordinate-mix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altLang="zh-CN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Attention </a:t>
                      </a:r>
                      <a:r>
                        <a:rPr lang="en-US" altLang="zh-CN" sz="1800" b="1" i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(Ours)</a:t>
                      </a:r>
                      <a:endParaRPr lang="zh-CN" altLang="en-US" b="1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52.36%</a:t>
                      </a:r>
                      <a:endParaRPr lang="zh-CN" altLang="en-US" b="1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56.25%</a:t>
                      </a:r>
                      <a:endParaRPr lang="zh-CN" altLang="en-US" b="1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58.48%</a:t>
                      </a:r>
                      <a:endParaRPr lang="zh-CN" altLang="en-US" b="1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60.02%</a:t>
                      </a:r>
                      <a:endParaRPr lang="zh-CN" altLang="en-US" b="1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357135" y="1517591"/>
            <a:ext cx="515673" cy="515673"/>
          </a:xfrm>
          <a:prstGeom prst="ellipse">
            <a:avLst/>
          </a:prstGeom>
          <a:solidFill>
            <a:srgbClr val="D9E2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solidFill>
                <a:srgbClr val="8B6F7C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480844" y="2217083"/>
            <a:ext cx="459740" cy="193899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>
                <a:solidFill>
                  <a:srgbClr val="D0AFA0"/>
                </a:solidFill>
                <a:latin typeface="+mj-ea"/>
                <a:ea typeface="+mj-ea"/>
                <a:sym typeface="+mn-lt"/>
              </a:rPr>
              <a:t>基础网络</a:t>
            </a:r>
            <a:r>
              <a:rPr lang="zh-CN" altLang="en-US">
                <a:solidFill>
                  <a:srgbClr val="D0AFA0"/>
                </a:solidFill>
                <a:latin typeface="+mj-ea"/>
                <a:ea typeface="+mj-ea"/>
                <a:sym typeface="+mn-lt"/>
              </a:rPr>
              <a:t>结构</a:t>
            </a:r>
            <a:endParaRPr lang="zh-CN" altLang="en-US">
              <a:solidFill>
                <a:srgbClr val="D0AFA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739379" y="1517591"/>
            <a:ext cx="515673" cy="515673"/>
          </a:xfrm>
          <a:prstGeom prst="ellipse">
            <a:avLst/>
          </a:prstGeom>
          <a:solidFill>
            <a:srgbClr val="DFC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solidFill>
                <a:srgbClr val="8B6F7C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26099" y="2214172"/>
            <a:ext cx="459740" cy="193899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>
                <a:solidFill>
                  <a:srgbClr val="D0AFA0"/>
                </a:solidFill>
                <a:latin typeface="+mj-ea"/>
                <a:ea typeface="+mj-ea"/>
                <a:sym typeface="+mn-lt"/>
              </a:rPr>
              <a:t>复现</a:t>
            </a:r>
            <a:r>
              <a:rPr lang="zh-CN" altLang="en-US">
                <a:solidFill>
                  <a:srgbClr val="D0AFA0"/>
                </a:solidFill>
                <a:latin typeface="+mj-ea"/>
                <a:ea typeface="+mj-ea"/>
                <a:sym typeface="+mn-lt"/>
              </a:rPr>
              <a:t>模型</a:t>
            </a:r>
            <a:endParaRPr lang="zh-CN" altLang="en-US">
              <a:solidFill>
                <a:srgbClr val="D0AFA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5121623" y="1517591"/>
            <a:ext cx="515673" cy="515673"/>
          </a:xfrm>
          <a:prstGeom prst="ellipse">
            <a:avLst/>
          </a:prstGeom>
          <a:solidFill>
            <a:srgbClr val="E9B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solidFill>
                <a:srgbClr val="8B6F7C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254335" y="2180800"/>
            <a:ext cx="459740" cy="193899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>
                <a:solidFill>
                  <a:srgbClr val="D0AFA0"/>
                </a:solidFill>
                <a:latin typeface="+mj-ea"/>
                <a:ea typeface="+mj-ea"/>
                <a:sym typeface="+mn-lt"/>
              </a:rPr>
              <a:t>改进</a:t>
            </a:r>
            <a:r>
              <a:rPr lang="zh-CN" altLang="en-US">
                <a:solidFill>
                  <a:srgbClr val="D0AFA0"/>
                </a:solidFill>
                <a:latin typeface="+mj-ea"/>
                <a:ea typeface="+mj-ea"/>
                <a:sym typeface="+mn-lt"/>
              </a:rPr>
              <a:t>模型</a:t>
            </a:r>
            <a:endParaRPr lang="zh-CN" altLang="en-US">
              <a:solidFill>
                <a:srgbClr val="D0AFA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503866" y="1517591"/>
            <a:ext cx="515673" cy="515673"/>
          </a:xfrm>
          <a:prstGeom prst="ellipse">
            <a:avLst/>
          </a:prstGeom>
          <a:solidFill>
            <a:srgbClr val="ECC7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solidFill>
                <a:srgbClr val="8B6F7C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657918" y="2180800"/>
            <a:ext cx="459740" cy="193899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>
                <a:solidFill>
                  <a:srgbClr val="D0AFA0"/>
                </a:solidFill>
                <a:latin typeface="+mj-ea"/>
                <a:ea typeface="+mj-ea"/>
                <a:sym typeface="+mn-lt"/>
              </a:rPr>
              <a:t>预实验展示</a:t>
            </a:r>
            <a:endParaRPr lang="zh-CN" altLang="en-US">
              <a:solidFill>
                <a:srgbClr val="D0AFA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270705" y="2241742"/>
            <a:ext cx="344170" cy="7372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+mn-lt"/>
              </a:rPr>
              <a:t>BaseLine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649124" y="2241741"/>
            <a:ext cx="344170" cy="191142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+mn-lt"/>
              </a:rPr>
              <a:t>Recurrence model 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027543" y="2223376"/>
            <a:ext cx="344170" cy="191142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+mn-lt"/>
              </a:rPr>
              <a:t>Improved model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405963" y="2223375"/>
            <a:ext cx="344170" cy="191142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+mn-lt"/>
              </a:rPr>
              <a:t>Pre experiment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393799" y="1513817"/>
            <a:ext cx="4423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defRPr/>
            </a:pPr>
            <a:r>
              <a:rPr lang="zh-CN" altLang="en-US" sz="28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壹</a:t>
            </a:r>
            <a:endParaRPr lang="zh-CN" altLang="en-US" sz="2800">
              <a:solidFill>
                <a:schemeClr val="bg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776043" y="1513817"/>
            <a:ext cx="4423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defRPr/>
            </a:pPr>
            <a:r>
              <a:rPr lang="zh-CN" altLang="en-US" sz="28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贰</a:t>
            </a:r>
            <a:endParaRPr lang="zh-CN" altLang="en-US" sz="2800">
              <a:solidFill>
                <a:schemeClr val="bg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158287" y="1513817"/>
            <a:ext cx="4423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defRPr/>
            </a:pPr>
            <a:r>
              <a:rPr lang="zh-CN" altLang="en-US" sz="28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叁</a:t>
            </a:r>
            <a:endParaRPr lang="zh-CN" altLang="en-US" sz="2800">
              <a:solidFill>
                <a:schemeClr val="bg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530869" y="1513817"/>
            <a:ext cx="4423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defTabSz="685800">
              <a:defRPr/>
            </a:pPr>
            <a:r>
              <a:rPr lang="zh-CN" altLang="en-US" sz="28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肆</a:t>
            </a:r>
            <a:endParaRPr lang="zh-CN" altLang="en-US" sz="2800">
              <a:solidFill>
                <a:schemeClr val="bg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786102" y="151179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>
                <a:solidFill>
                  <a:srgbClr val="436D7F"/>
                </a:solidFill>
                <a:latin typeface="+mj-ea"/>
                <a:ea typeface="+mj-ea"/>
              </a:rPr>
              <a:t>目录</a:t>
            </a:r>
            <a:endParaRPr lang="zh-CN" altLang="en-US" sz="5400">
              <a:solidFill>
                <a:srgbClr val="436D7F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363703" y="1557407"/>
            <a:ext cx="441659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600">
                <a:solidFill>
                  <a:srgbClr val="436D7F"/>
                </a:solidFill>
                <a:latin typeface="+mj-ea"/>
                <a:ea typeface="+mj-ea"/>
              </a:rPr>
              <a:t>感谢您观看</a:t>
            </a:r>
            <a:endParaRPr lang="zh-CN" altLang="en-US" sz="6600">
              <a:solidFill>
                <a:srgbClr val="436D7F"/>
              </a:solidFill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61113" y="2699653"/>
            <a:ext cx="402177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1400" dirty="0">
                <a:sym typeface="+mn-ea"/>
              </a:rPr>
              <a:t>关于</a:t>
            </a:r>
            <a:r>
              <a:rPr kumimoji="1" lang="en-US" altLang="zh-CN" sz="1400" dirty="0">
                <a:sym typeface="+mn-ea"/>
              </a:rPr>
              <a:t>CIFA100</a:t>
            </a:r>
            <a:r>
              <a:rPr kumimoji="1" lang="zh-CN" altLang="en-US" sz="1400" dirty="0">
                <a:sym typeface="+mn-ea"/>
              </a:rPr>
              <a:t>数据集分类实验以及改进</a:t>
            </a:r>
            <a:endParaRPr lang="zh-CN" altLang="en-US" sz="1400">
              <a:solidFill>
                <a:srgbClr val="436D7F"/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90431" y="3072457"/>
            <a:ext cx="5963138" cy="33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Deep Learning : on cifa100 dataset classification experiment and improvement</a:t>
            </a:r>
            <a:endParaRPr lang="en-US" altLang="zh-CN" sz="1050" ker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矩形: 圆角 12"/>
          <p:cNvSpPr/>
          <p:nvPr/>
        </p:nvSpPr>
        <p:spPr>
          <a:xfrm>
            <a:off x="3857625" y="3840480"/>
            <a:ext cx="1428750" cy="33083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chemeClr val="bg1"/>
                </a:solidFill>
                <a:latin typeface="+mn-ea"/>
              </a:rPr>
              <a:t>汇报人：</a:t>
            </a:r>
            <a:r>
              <a:rPr lang="zh-CN" altLang="en-US" sz="1200">
                <a:solidFill>
                  <a:schemeClr val="bg1"/>
                </a:solidFill>
                <a:latin typeface="+mn-ea"/>
              </a:rPr>
              <a:t>赵泳豪</a:t>
            </a:r>
            <a:endParaRPr lang="zh-CN" altLang="en-US" sz="120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965960" y="1557407"/>
            <a:ext cx="521208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600">
                <a:solidFill>
                  <a:srgbClr val="D0AFA0"/>
                </a:solidFill>
                <a:latin typeface="+mj-ea"/>
                <a:ea typeface="+mj-ea"/>
                <a:sym typeface="+mn-lt"/>
              </a:rPr>
              <a:t>基础网络结构</a:t>
            </a:r>
            <a:endParaRPr lang="zh-CN" altLang="en-US" sz="6600">
              <a:solidFill>
                <a:srgbClr val="436D7F"/>
              </a:solidFill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61113" y="2699653"/>
            <a:ext cx="402177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436D7F"/>
                </a:solidFill>
                <a:latin typeface="+mn-ea"/>
              </a:rPr>
              <a:t>ResNet</a:t>
            </a:r>
            <a:r>
              <a:rPr lang="zh-CN" altLang="en-US" sz="1400">
                <a:solidFill>
                  <a:srgbClr val="436D7F"/>
                </a:solidFill>
                <a:latin typeface="+mn-ea"/>
              </a:rPr>
              <a:t>基础网络</a:t>
            </a:r>
            <a:endParaRPr lang="zh-CN" altLang="en-US" sz="1400">
              <a:solidFill>
                <a:srgbClr val="436D7F"/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90431" y="3072457"/>
            <a:ext cx="5963138" cy="33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50000"/>
                    <a:lumOff val="50000"/>
                  </a:schemeClr>
                </a:solidFill>
              </a:rPr>
              <a:t>BaseLine</a:t>
            </a:r>
            <a:endParaRPr lang="en-US" altLang="zh-CN" sz="1050" ker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4100887" y="3893846"/>
            <a:ext cx="942226" cy="2622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solidFill>
                  <a:schemeClr val="bg1"/>
                </a:solidFill>
                <a:latin typeface="+mn-ea"/>
              </a:rPr>
              <a:t>第一单元</a:t>
            </a:r>
            <a:endParaRPr lang="zh-CN" altLang="en-US" sz="120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3036888" y="253920"/>
            <a:ext cx="30702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en-US" altLang="zh-CN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ResNet</a:t>
            </a:r>
            <a:r>
              <a:rPr kumimoji="1" lang="zh-CN" altLang="en-US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基础网络</a:t>
            </a:r>
            <a:r>
              <a:rPr kumimoji="1" lang="zh-CN" altLang="en-US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结构</a:t>
            </a:r>
            <a:endParaRPr kumimoji="1" lang="zh-CN" altLang="en-US" sz="2400" kern="0">
              <a:solidFill>
                <a:srgbClr val="436D7F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746614" y="654030"/>
            <a:ext cx="3650771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</a:rPr>
              <a:t>BaseLine </a:t>
            </a:r>
            <a:endParaRPr lang="en-US" altLang="zh-CN" sz="1050" kern="0">
              <a:solidFill>
                <a:srgbClr val="7A6979"/>
              </a:solidFill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64322" y="990702"/>
            <a:ext cx="215358" cy="0"/>
          </a:xfrm>
          <a:prstGeom prst="line">
            <a:avLst/>
          </a:prstGeom>
          <a:ln w="28575">
            <a:solidFill>
              <a:srgbClr val="436D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4631960" y="3058503"/>
            <a:ext cx="1778550" cy="575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zh-CN" altLang="en-US" sz="1050" dirty="0">
                <a:sym typeface="+mn-ea"/>
              </a:rPr>
              <a:t>这里采用最基础的</a:t>
            </a:r>
            <a:r>
              <a:rPr kumimoji="1" lang="en-US" altLang="zh-CN" sz="1050" dirty="0">
                <a:sym typeface="+mn-ea"/>
              </a:rPr>
              <a:t>ResNet</a:t>
            </a:r>
            <a:r>
              <a:rPr kumimoji="1" lang="zh-CN" altLang="en-US" sz="1050" dirty="0">
                <a:sym typeface="+mn-ea"/>
              </a:rPr>
              <a:t>原论文中提出的残差</a:t>
            </a:r>
            <a:r>
              <a:rPr kumimoji="1" lang="zh-CN" altLang="en-US" sz="1050" dirty="0">
                <a:sym typeface="+mn-ea"/>
              </a:rPr>
              <a:t>结构</a:t>
            </a:r>
            <a:endParaRPr kumimoji="1" lang="zh-CN" altLang="en-US" sz="1050" dirty="0">
              <a:sym typeface="+mn-ea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4813349" y="2798274"/>
            <a:ext cx="1415773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基础结构</a:t>
            </a:r>
            <a:endParaRPr lang="zh-CN" altLang="en-US" sz="1600">
              <a:solidFill>
                <a:srgbClr val="436D7F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726714" y="3058503"/>
            <a:ext cx="1778550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zh-CN" altLang="en-US" sz="1050" dirty="0">
                <a:sym typeface="+mn-ea"/>
              </a:rPr>
              <a:t>加入了残差</a:t>
            </a:r>
            <a:r>
              <a:rPr kumimoji="1" lang="zh-CN" altLang="en-US" sz="1050" dirty="0">
                <a:sym typeface="+mn-ea"/>
              </a:rPr>
              <a:t>连接，这种操作可以将梯度之间传导给下一个基本块，可以</a:t>
            </a:r>
            <a:r>
              <a:rPr kumimoji="1" lang="zh-CN" altLang="en-US" sz="1050" dirty="0">
                <a:sym typeface="+mn-ea"/>
              </a:rPr>
              <a:t>有效的避免梯度消失问题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rgbClr val="7A6979"/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6908103" y="2798274"/>
            <a:ext cx="1415773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残差</a:t>
            </a:r>
            <a:r>
              <a:rPr lang="zh-CN" altLang="en-US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结构</a:t>
            </a:r>
            <a:endParaRPr lang="zh-CN" altLang="en-US" sz="1600">
              <a:solidFill>
                <a:srgbClr val="436D7F"/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996842" y="1481498"/>
            <a:ext cx="1154343" cy="1154343"/>
            <a:chOff x="4856165" y="1417407"/>
            <a:chExt cx="1415737" cy="1415737"/>
          </a:xfrm>
        </p:grpSpPr>
        <p:grpSp>
          <p:nvGrpSpPr>
            <p:cNvPr id="48" name="组合 47"/>
            <p:cNvGrpSpPr/>
            <p:nvPr/>
          </p:nvGrpSpPr>
          <p:grpSpPr>
            <a:xfrm>
              <a:off x="4856165" y="1417407"/>
              <a:ext cx="1415737" cy="1415737"/>
              <a:chOff x="1188757" y="1670450"/>
              <a:chExt cx="1415737" cy="1415737"/>
            </a:xfrm>
          </p:grpSpPr>
          <p:sp>
            <p:nvSpPr>
              <p:cNvPr id="76" name="椭圆 75"/>
              <p:cNvSpPr/>
              <p:nvPr/>
            </p:nvSpPr>
            <p:spPr>
              <a:xfrm>
                <a:off x="1281164" y="1762857"/>
                <a:ext cx="1230924" cy="1230924"/>
              </a:xfrm>
              <a:prstGeom prst="ellipse">
                <a:avLst/>
              </a:prstGeom>
              <a:solidFill>
                <a:srgbClr val="F7E7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>
                <a:off x="1188757" y="1670450"/>
                <a:ext cx="1415737" cy="1415737"/>
              </a:xfrm>
              <a:prstGeom prst="ellipse">
                <a:avLst/>
              </a:prstGeom>
              <a:noFill/>
              <a:ln w="19050">
                <a:solidFill>
                  <a:srgbClr val="F7E7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Group 112"/>
            <p:cNvGrpSpPr/>
            <p:nvPr/>
          </p:nvGrpSpPr>
          <p:grpSpPr>
            <a:xfrm>
              <a:off x="5312307" y="1889443"/>
              <a:ext cx="503452" cy="471665"/>
              <a:chOff x="5368132" y="3540125"/>
              <a:chExt cx="465138" cy="435769"/>
            </a:xfrm>
            <a:solidFill>
              <a:schemeClr val="bg1"/>
            </a:solidFill>
          </p:grpSpPr>
          <p:sp>
            <p:nvSpPr>
              <p:cNvPr id="30" name="AutoShape 110"/>
              <p:cNvSpPr/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marL="0" marR="0" lvl="0" indent="0" algn="ctr" defTabSz="228600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1" name="AutoShape 111"/>
              <p:cNvSpPr/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marL="0" marR="0" lvl="0" indent="0" algn="ctr" defTabSz="228600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78" name="组合 77"/>
          <p:cNvGrpSpPr/>
          <p:nvPr/>
        </p:nvGrpSpPr>
        <p:grpSpPr>
          <a:xfrm>
            <a:off x="7091802" y="1481498"/>
            <a:ext cx="1154343" cy="1154343"/>
            <a:chOff x="1188757" y="1670450"/>
            <a:chExt cx="1415737" cy="1415737"/>
          </a:xfrm>
        </p:grpSpPr>
        <p:sp>
          <p:nvSpPr>
            <p:cNvPr id="79" name="椭圆 78"/>
            <p:cNvSpPr/>
            <p:nvPr/>
          </p:nvSpPr>
          <p:spPr>
            <a:xfrm>
              <a:off x="1281164" y="1762857"/>
              <a:ext cx="1230924" cy="1230924"/>
            </a:xfrm>
            <a:prstGeom prst="ellipse">
              <a:avLst/>
            </a:prstGeom>
            <a:solidFill>
              <a:srgbClr val="D9E2E5"/>
            </a:solidFill>
            <a:ln>
              <a:solidFill>
                <a:srgbClr val="D9E2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1188757" y="1670450"/>
              <a:ext cx="1415737" cy="1415737"/>
            </a:xfrm>
            <a:prstGeom prst="ellipse">
              <a:avLst/>
            </a:prstGeom>
            <a:noFill/>
            <a:ln w="19050">
              <a:solidFill>
                <a:srgbClr val="D9E2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AutoShape 112"/>
          <p:cNvSpPr/>
          <p:nvPr/>
        </p:nvSpPr>
        <p:spPr bwMode="auto">
          <a:xfrm>
            <a:off x="7439529" y="1853994"/>
            <a:ext cx="411164" cy="409352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782955" y="715645"/>
            <a:ext cx="2491105" cy="3730625"/>
            <a:chOff x="1700" y="723"/>
            <a:chExt cx="3923" cy="5875"/>
          </a:xfrm>
        </p:grpSpPr>
        <p:sp>
          <p:nvSpPr>
            <p:cNvPr id="7" name="文本框 6"/>
            <p:cNvSpPr txBox="1"/>
            <p:nvPr/>
          </p:nvSpPr>
          <p:spPr>
            <a:xfrm>
              <a:off x="1861" y="1438"/>
              <a:ext cx="3762" cy="58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b="1" dirty="0"/>
                <a:t>Conv 3×3</a:t>
              </a:r>
              <a:endParaRPr lang="zh-CN" altLang="en-US" b="1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61" y="2766"/>
              <a:ext cx="3762" cy="58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b="1" dirty="0"/>
                <a:t>Batch normal + </a:t>
              </a:r>
              <a:r>
                <a:rPr lang="en-US" altLang="zh-CN" b="1" dirty="0" err="1"/>
                <a:t>Relu</a:t>
              </a:r>
              <a:endParaRPr lang="zh-CN" altLang="en-US" b="1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861" y="4059"/>
              <a:ext cx="3762" cy="58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b="1" dirty="0"/>
                <a:t>Conv 3×3</a:t>
              </a:r>
              <a:endParaRPr lang="zh-CN" altLang="en-US" b="1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861" y="5315"/>
              <a:ext cx="3762" cy="58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b="1" dirty="0"/>
                <a:t>Batch normal + </a:t>
              </a:r>
              <a:r>
                <a:rPr lang="en-US" altLang="zh-CN" b="1" dirty="0" err="1"/>
                <a:t>Relu</a:t>
              </a:r>
              <a:endParaRPr lang="zh-CN" altLang="en-US" b="1" dirty="0"/>
            </a:p>
          </p:txBody>
        </p:sp>
        <p:cxnSp>
          <p:nvCxnSpPr>
            <p:cNvPr id="28" name="直接箭头连接符 27"/>
            <p:cNvCxnSpPr/>
            <p:nvPr/>
          </p:nvCxnSpPr>
          <p:spPr>
            <a:xfrm>
              <a:off x="3742" y="723"/>
              <a:ext cx="18" cy="7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接箭头连接符 10"/>
            <p:cNvCxnSpPr/>
            <p:nvPr/>
          </p:nvCxnSpPr>
          <p:spPr>
            <a:xfrm>
              <a:off x="3751" y="2055"/>
              <a:ext cx="18" cy="7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接箭头连接符 11"/>
            <p:cNvCxnSpPr/>
            <p:nvPr/>
          </p:nvCxnSpPr>
          <p:spPr>
            <a:xfrm>
              <a:off x="3751" y="3384"/>
              <a:ext cx="18" cy="7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箭头连接符 12"/>
            <p:cNvCxnSpPr/>
            <p:nvPr/>
          </p:nvCxnSpPr>
          <p:spPr>
            <a:xfrm>
              <a:off x="3760" y="4601"/>
              <a:ext cx="18" cy="7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/>
            <p:nvPr/>
          </p:nvCxnSpPr>
          <p:spPr>
            <a:xfrm flipH="1">
              <a:off x="1700" y="1035"/>
              <a:ext cx="2060" cy="0"/>
            </a:xfrm>
            <a:prstGeom prst="line">
              <a:avLst/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5" name="直线连接符 64"/>
            <p:cNvCxnSpPr/>
            <p:nvPr/>
          </p:nvCxnSpPr>
          <p:spPr>
            <a:xfrm>
              <a:off x="1700" y="1035"/>
              <a:ext cx="0" cy="5208"/>
            </a:xfrm>
            <a:prstGeom prst="line">
              <a:avLst/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7" name="直线箭头连接符 66"/>
            <p:cNvCxnSpPr/>
            <p:nvPr/>
          </p:nvCxnSpPr>
          <p:spPr>
            <a:xfrm>
              <a:off x="1700" y="6243"/>
              <a:ext cx="20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5" name="直接箭头连接符 30"/>
            <p:cNvCxnSpPr/>
            <p:nvPr/>
          </p:nvCxnSpPr>
          <p:spPr>
            <a:xfrm>
              <a:off x="3777" y="5888"/>
              <a:ext cx="18" cy="7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4728845" y="245110"/>
            <a:ext cx="40652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 b="1" i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Base</a:t>
            </a:r>
            <a:r>
              <a:rPr lang="zh-CN" altLang="en-US" sz="4400" b="1" i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4400" b="1" i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Line</a:t>
            </a:r>
            <a:endParaRPr lang="zh-CN" altLang="en-US" sz="4400" b="1" i="1" dirty="0">
              <a:solidFill>
                <a:srgbClr val="FF000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图片 5" descr="baseline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36880" y="381635"/>
            <a:ext cx="8147685" cy="43802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804160" y="1557407"/>
            <a:ext cx="353568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600">
                <a:solidFill>
                  <a:srgbClr val="D0AFA0"/>
                </a:solidFill>
                <a:latin typeface="+mj-ea"/>
                <a:ea typeface="+mj-ea"/>
                <a:sym typeface="+mn-lt"/>
              </a:rPr>
              <a:t>复现模型</a:t>
            </a:r>
            <a:endParaRPr lang="zh-CN" altLang="en-US" sz="6600">
              <a:solidFill>
                <a:srgbClr val="436D7F"/>
              </a:solidFill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61113" y="2699653"/>
            <a:ext cx="402177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>
                <a:solidFill>
                  <a:srgbClr val="436D7F"/>
                </a:solidFill>
                <a:latin typeface="+mn-ea"/>
              </a:rPr>
              <a:t>复现三个基于</a:t>
            </a:r>
            <a:r>
              <a:rPr lang="en-US" altLang="zh-CN" sz="1400">
                <a:solidFill>
                  <a:srgbClr val="436D7F"/>
                </a:solidFill>
                <a:latin typeface="+mn-ea"/>
              </a:rPr>
              <a:t>ResNet</a:t>
            </a:r>
            <a:r>
              <a:rPr lang="zh-CN" altLang="en-US" sz="1400">
                <a:solidFill>
                  <a:srgbClr val="436D7F"/>
                </a:solidFill>
                <a:latin typeface="+mn-ea"/>
              </a:rPr>
              <a:t>的改进</a:t>
            </a:r>
            <a:r>
              <a:rPr lang="zh-CN" altLang="en-US" sz="1400">
                <a:solidFill>
                  <a:srgbClr val="436D7F"/>
                </a:solidFill>
                <a:latin typeface="+mn-ea"/>
              </a:rPr>
              <a:t>模型</a:t>
            </a:r>
            <a:endParaRPr lang="zh-CN" altLang="en-US" sz="1400">
              <a:solidFill>
                <a:srgbClr val="436D7F"/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90431" y="3072457"/>
            <a:ext cx="5963138" cy="33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+mn-lt"/>
              </a:rPr>
              <a:t>Recurrence model </a:t>
            </a:r>
            <a:endParaRPr lang="en-US" altLang="zh-CN" sz="1050" ker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4100887" y="3893846"/>
            <a:ext cx="942226" cy="2622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solidFill>
                  <a:schemeClr val="bg1"/>
                </a:solidFill>
                <a:latin typeface="+mn-ea"/>
              </a:rPr>
              <a:t>第二单元</a:t>
            </a:r>
            <a:endParaRPr lang="zh-CN" altLang="en-US" sz="120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3870960" y="25392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复现</a:t>
            </a:r>
            <a:r>
              <a:rPr kumimoji="1" lang="zh-CN" altLang="en-US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模型</a:t>
            </a:r>
            <a:endParaRPr kumimoji="1" lang="zh-CN" altLang="en-US" sz="2400" kern="0">
              <a:solidFill>
                <a:srgbClr val="436D7F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746614" y="654030"/>
            <a:ext cx="3650771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  <a:sym typeface="+mn-lt"/>
              </a:rPr>
              <a:t>Recurrence model</a:t>
            </a: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</a:rPr>
              <a:t> </a:t>
            </a:r>
            <a:endParaRPr lang="en-US" altLang="zh-CN" sz="1050" kern="0">
              <a:solidFill>
                <a:srgbClr val="7A6979"/>
              </a:solidFill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64322" y="990702"/>
            <a:ext cx="215358" cy="0"/>
          </a:xfrm>
          <a:prstGeom prst="line">
            <a:avLst/>
          </a:prstGeom>
          <a:ln w="28575">
            <a:solidFill>
              <a:srgbClr val="436D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384186" y="3599974"/>
            <a:ext cx="2362428" cy="575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en-US" altLang="zh-CN" sz="1050" dirty="0">
                <a:sym typeface="+mn-ea"/>
              </a:rPr>
              <a:t>2018</a:t>
            </a:r>
            <a:r>
              <a:rPr kumimoji="1" lang="zh-CN" altLang="en-US" sz="1050" dirty="0">
                <a:sym typeface="+mn-ea"/>
              </a:rPr>
              <a:t>年发表在</a:t>
            </a:r>
            <a:r>
              <a:rPr kumimoji="1" lang="en-US" altLang="zh-CN" sz="1050" dirty="0">
                <a:sym typeface="+mn-ea"/>
              </a:rPr>
              <a:t>WACV</a:t>
            </a:r>
            <a:r>
              <a:rPr kumimoji="1" lang="zh-CN" altLang="en-US" sz="1050" dirty="0">
                <a:sym typeface="+mn-ea"/>
              </a:rPr>
              <a:t>的文章</a:t>
            </a:r>
            <a:r>
              <a:rPr lang="en-GB" altLang="zh-CN" sz="1050" dirty="0">
                <a:sym typeface="+mn-ea"/>
              </a:rPr>
              <a:t>CBAM: Convolutional Block Attention Module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84175" y="3292475"/>
            <a:ext cx="2677795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85800">
              <a:defRPr/>
            </a:pPr>
            <a:r>
              <a:rPr lang="en-GB" altLang="zh-CN" sz="1600" b="1" i="1" dirty="0">
                <a:solidFill>
                  <a:srgbClr val="FF0000"/>
                </a:solidFill>
                <a:sym typeface="+mn-ea"/>
              </a:rPr>
              <a:t>Convolutional Block Attention 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225235" y="3599974"/>
            <a:ext cx="2362428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en-US" altLang="zh-CN" sz="1050" dirty="0">
                <a:sym typeface="+mn-ea"/>
              </a:rPr>
              <a:t>2021</a:t>
            </a:r>
            <a:r>
              <a:rPr kumimoji="1" lang="zh-CN" altLang="en-US" sz="1050" dirty="0">
                <a:sym typeface="+mn-ea"/>
              </a:rPr>
              <a:t>年</a:t>
            </a:r>
            <a:r>
              <a:rPr kumimoji="1" lang="zh-CN" altLang="en-US" sz="1050" dirty="0">
                <a:sym typeface="+mn-ea"/>
              </a:rPr>
              <a:t>发表在</a:t>
            </a:r>
            <a:r>
              <a:rPr kumimoji="1" lang="en-US" altLang="zh-CN" sz="1050" dirty="0">
                <a:sym typeface="+mn-ea"/>
              </a:rPr>
              <a:t>WACV</a:t>
            </a:r>
            <a:r>
              <a:rPr kumimoji="1" lang="zh-CN" altLang="en-US" sz="1050" dirty="0">
                <a:sym typeface="+mn-ea"/>
              </a:rPr>
              <a:t>的文章</a:t>
            </a:r>
            <a:r>
              <a:rPr lang="en-GB" altLang="zh-CN" sz="1050" dirty="0">
                <a:sym typeface="+mn-ea"/>
              </a:rPr>
              <a:t>Rotate to Attend: Convolutional Triplet Attention Module </a:t>
            </a:r>
            <a:endParaRPr kumimoji="1" lang="zh-CN" altLang="en-US" sz="1050" dirty="0">
              <a:sym typeface="+mn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225165" y="3292475"/>
            <a:ext cx="1742440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85800">
              <a:defRPr/>
            </a:pPr>
            <a:r>
              <a:rPr lang="en-GB" altLang="zh-CN" sz="1600" b="1" i="1" dirty="0">
                <a:solidFill>
                  <a:srgbClr val="FF0000"/>
                </a:solidFill>
                <a:sym typeface="+mn-ea"/>
              </a:rPr>
              <a:t>Triplet Attention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206614" y="3599974"/>
            <a:ext cx="2362428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en-US" altLang="zh-CN" sz="1050" dirty="0">
                <a:sym typeface="+mn-ea"/>
              </a:rPr>
              <a:t>2021</a:t>
            </a:r>
            <a:r>
              <a:rPr kumimoji="1" lang="zh-CN" altLang="en-US" sz="1050" dirty="0">
                <a:sym typeface="+mn-ea"/>
              </a:rPr>
              <a:t>年</a:t>
            </a:r>
            <a:r>
              <a:rPr kumimoji="1" lang="zh-CN" altLang="en-US" sz="1050" dirty="0">
                <a:sym typeface="+mn-ea"/>
              </a:rPr>
              <a:t>发表在</a:t>
            </a:r>
            <a:r>
              <a:rPr kumimoji="1" lang="en-US" altLang="zh-CN" sz="1050" dirty="0">
                <a:sym typeface="+mn-ea"/>
              </a:rPr>
              <a:t>CVPR</a:t>
            </a:r>
            <a:r>
              <a:rPr kumimoji="1" lang="zh-CN" altLang="en-US" sz="1050" dirty="0">
                <a:sym typeface="+mn-ea"/>
              </a:rPr>
              <a:t>的文章</a:t>
            </a:r>
            <a:r>
              <a:rPr lang="en-GB" altLang="zh-CN" sz="1050" dirty="0">
                <a:sym typeface="+mn-ea"/>
              </a:rPr>
              <a:t>Coordinate Attention for Efficient Mobile Network Design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06490" y="3292475"/>
            <a:ext cx="2069465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85800">
              <a:defRPr/>
            </a:pPr>
            <a:r>
              <a:rPr lang="en-GB" altLang="zh-CN" sz="1600" b="1" i="1" dirty="0">
                <a:solidFill>
                  <a:srgbClr val="FF0000"/>
                </a:solidFill>
                <a:sym typeface="+mn-ea"/>
              </a:rPr>
              <a:t>Coordinate</a:t>
            </a:r>
            <a:r>
              <a:rPr lang="zh-CN" altLang="en-US" sz="1600" b="1" i="1" dirty="0">
                <a:solidFill>
                  <a:srgbClr val="FF0000"/>
                </a:solidFill>
                <a:sym typeface="+mn-ea"/>
              </a:rPr>
              <a:t> </a:t>
            </a:r>
            <a:r>
              <a:rPr lang="en-GB" altLang="zh-CN" sz="1600" b="1" i="1" dirty="0">
                <a:solidFill>
                  <a:srgbClr val="FF0000"/>
                </a:solidFill>
                <a:sym typeface="+mn-ea"/>
              </a:rPr>
              <a:t>Attention 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pic>
        <p:nvPicPr>
          <p:cNvPr id="5" name="图片占位符 4"/>
          <p:cNvPicPr>
            <a:picLocks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15" y="1802765"/>
            <a:ext cx="2637155" cy="932815"/>
          </a:xfrm>
          <a:prstGeom prst="rect">
            <a:avLst/>
          </a:prstGeom>
        </p:spPr>
      </p:pic>
      <p:pic>
        <p:nvPicPr>
          <p:cNvPr id="8" name="图片占位符 7" descr="图示&#10;&#10;描述已自动生成"/>
          <p:cNvPicPr>
            <a:picLocks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115" y="1510030"/>
            <a:ext cx="2034540" cy="1518920"/>
          </a:xfrm>
          <a:prstGeom prst="rect">
            <a:avLst/>
          </a:prstGeom>
        </p:spPr>
      </p:pic>
      <p:pic>
        <p:nvPicPr>
          <p:cNvPr id="10" name="图片占位符 9" descr="图示&#10;&#10;描述已自动生成"/>
          <p:cNvPicPr>
            <a:picLocks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590" y="1510030"/>
            <a:ext cx="1798955" cy="1518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在这里插入图片描述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0795" y="906780"/>
            <a:ext cx="3987800" cy="100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文本框 22"/>
          <p:cNvSpPr txBox="1"/>
          <p:nvPr/>
        </p:nvSpPr>
        <p:spPr>
          <a:xfrm>
            <a:off x="2109470" y="253920"/>
            <a:ext cx="49250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Convolutional Block Attention </a:t>
            </a:r>
            <a:endParaRPr kumimoji="1" lang="zh-CN" altLang="en-US" sz="2400" kern="0">
              <a:solidFill>
                <a:srgbClr val="436D7F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746614" y="654030"/>
            <a:ext cx="3650771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</a:rPr>
              <a:t>1</a:t>
            </a: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</a:rPr>
              <a:t>st Model </a:t>
            </a:r>
            <a:endParaRPr lang="en-US" altLang="zh-CN" sz="1050" kern="0">
              <a:solidFill>
                <a:srgbClr val="7A6979"/>
              </a:solidFill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64322" y="990702"/>
            <a:ext cx="215358" cy="0"/>
          </a:xfrm>
          <a:prstGeom prst="line">
            <a:avLst/>
          </a:prstGeom>
          <a:ln w="28575">
            <a:solidFill>
              <a:srgbClr val="436D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 14"/>
          <p:cNvSpPr/>
          <p:nvPr/>
        </p:nvSpPr>
        <p:spPr bwMode="auto">
          <a:xfrm>
            <a:off x="2533360" y="1908747"/>
            <a:ext cx="1436687" cy="274638"/>
          </a:xfrm>
          <a:custGeom>
            <a:avLst/>
            <a:gdLst>
              <a:gd name="T0" fmla="*/ 905 w 905"/>
              <a:gd name="T1" fmla="*/ 173 h 173"/>
              <a:gd name="T2" fmla="*/ 732 w 905"/>
              <a:gd name="T3" fmla="*/ 0 h 173"/>
              <a:gd name="T4" fmla="*/ 0 w 905"/>
              <a:gd name="T5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05" h="173">
                <a:moveTo>
                  <a:pt x="905" y="173"/>
                </a:moveTo>
                <a:lnTo>
                  <a:pt x="732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lumMod val="50000"/>
              </a:schemeClr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" name="Freeform 15"/>
          <p:cNvSpPr/>
          <p:nvPr/>
        </p:nvSpPr>
        <p:spPr bwMode="auto">
          <a:xfrm>
            <a:off x="2533360" y="3604197"/>
            <a:ext cx="1190625" cy="255588"/>
          </a:xfrm>
          <a:custGeom>
            <a:avLst/>
            <a:gdLst>
              <a:gd name="T0" fmla="*/ 750 w 750"/>
              <a:gd name="T1" fmla="*/ 0 h 161"/>
              <a:gd name="T2" fmla="*/ 591 w 750"/>
              <a:gd name="T3" fmla="*/ 161 h 161"/>
              <a:gd name="T4" fmla="*/ 0 w 750"/>
              <a:gd name="T5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50" h="161">
                <a:moveTo>
                  <a:pt x="750" y="0"/>
                </a:moveTo>
                <a:lnTo>
                  <a:pt x="591" y="161"/>
                </a:lnTo>
                <a:lnTo>
                  <a:pt x="0" y="161"/>
                </a:lnTo>
              </a:path>
            </a:pathLst>
          </a:custGeom>
          <a:noFill/>
          <a:ln w="6350" cap="flat" cmpd="sng">
            <a:solidFill>
              <a:schemeClr val="bg1">
                <a:lumMod val="50000"/>
              </a:schemeClr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4" name="Freeform 17"/>
          <p:cNvSpPr/>
          <p:nvPr/>
        </p:nvSpPr>
        <p:spPr bwMode="auto">
          <a:xfrm>
            <a:off x="4101810" y="2329434"/>
            <a:ext cx="1060450" cy="2525713"/>
          </a:xfrm>
          <a:custGeom>
            <a:avLst/>
            <a:gdLst>
              <a:gd name="T0" fmla="*/ 232 w 668"/>
              <a:gd name="T1" fmla="*/ 1571 h 1571"/>
              <a:gd name="T2" fmla="*/ 437 w 668"/>
              <a:gd name="T3" fmla="*/ 1571 h 1571"/>
              <a:gd name="T4" fmla="*/ 384 w 668"/>
              <a:gd name="T5" fmla="*/ 806 h 1571"/>
              <a:gd name="T6" fmla="*/ 668 w 668"/>
              <a:gd name="T7" fmla="*/ 434 h 1571"/>
              <a:gd name="T8" fmla="*/ 366 w 668"/>
              <a:gd name="T9" fmla="*/ 705 h 1571"/>
              <a:gd name="T10" fmla="*/ 327 w 668"/>
              <a:gd name="T11" fmla="*/ 0 h 1571"/>
              <a:gd name="T12" fmla="*/ 276 w 668"/>
              <a:gd name="T13" fmla="*/ 848 h 1571"/>
              <a:gd name="T14" fmla="*/ 0 w 668"/>
              <a:gd name="T15" fmla="*/ 582 h 1571"/>
              <a:gd name="T16" fmla="*/ 269 w 668"/>
              <a:gd name="T17" fmla="*/ 956 h 1571"/>
              <a:gd name="T18" fmla="*/ 232 w 668"/>
              <a:gd name="T19" fmla="*/ 1571 h 1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8" h="1571">
                <a:moveTo>
                  <a:pt x="232" y="1571"/>
                </a:moveTo>
                <a:lnTo>
                  <a:pt x="437" y="1571"/>
                </a:lnTo>
                <a:lnTo>
                  <a:pt x="384" y="806"/>
                </a:lnTo>
                <a:lnTo>
                  <a:pt x="668" y="434"/>
                </a:lnTo>
                <a:lnTo>
                  <a:pt x="366" y="705"/>
                </a:lnTo>
                <a:lnTo>
                  <a:pt x="327" y="0"/>
                </a:lnTo>
                <a:lnTo>
                  <a:pt x="276" y="848"/>
                </a:lnTo>
                <a:lnTo>
                  <a:pt x="0" y="582"/>
                </a:lnTo>
                <a:lnTo>
                  <a:pt x="269" y="956"/>
                </a:lnTo>
                <a:lnTo>
                  <a:pt x="232" y="15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18"/>
          <p:cNvSpPr>
            <a:spLocks noChangeArrowheads="1"/>
          </p:cNvSpPr>
          <p:nvPr/>
        </p:nvSpPr>
        <p:spPr bwMode="auto">
          <a:xfrm>
            <a:off x="4808247" y="2637410"/>
            <a:ext cx="831850" cy="830262"/>
          </a:xfrm>
          <a:prstGeom prst="ellipse">
            <a:avLst/>
          </a:prstGeom>
          <a:solidFill>
            <a:srgbClr val="F7E7D5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Oval 19"/>
          <p:cNvSpPr>
            <a:spLocks noChangeArrowheads="1"/>
          </p:cNvSpPr>
          <p:nvPr/>
        </p:nvSpPr>
        <p:spPr bwMode="auto">
          <a:xfrm>
            <a:off x="4936835" y="2764410"/>
            <a:ext cx="574675" cy="5762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20"/>
          <p:cNvSpPr>
            <a:spLocks noChangeArrowheads="1"/>
          </p:cNvSpPr>
          <p:nvPr/>
        </p:nvSpPr>
        <p:spPr bwMode="auto">
          <a:xfrm>
            <a:off x="3450935" y="2689797"/>
            <a:ext cx="1041400" cy="1039813"/>
          </a:xfrm>
          <a:prstGeom prst="ellipse">
            <a:avLst/>
          </a:prstGeom>
          <a:solidFill>
            <a:srgbClr val="D9E2E5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21"/>
          <p:cNvSpPr>
            <a:spLocks noChangeArrowheads="1"/>
          </p:cNvSpPr>
          <p:nvPr/>
        </p:nvSpPr>
        <p:spPr bwMode="auto">
          <a:xfrm>
            <a:off x="3611272" y="2850135"/>
            <a:ext cx="720725" cy="7191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22"/>
          <p:cNvSpPr>
            <a:spLocks noChangeArrowheads="1"/>
          </p:cNvSpPr>
          <p:nvPr/>
        </p:nvSpPr>
        <p:spPr bwMode="auto">
          <a:xfrm>
            <a:off x="3884322" y="1676972"/>
            <a:ext cx="1425575" cy="1425575"/>
          </a:xfrm>
          <a:prstGeom prst="ellipse">
            <a:avLst/>
          </a:prstGeom>
          <a:solidFill>
            <a:srgbClr val="F9D3C7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Oval 23"/>
          <p:cNvSpPr>
            <a:spLocks noChangeArrowheads="1"/>
          </p:cNvSpPr>
          <p:nvPr/>
        </p:nvSpPr>
        <p:spPr bwMode="auto">
          <a:xfrm>
            <a:off x="4103397" y="1896047"/>
            <a:ext cx="987425" cy="9874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55" name="Group 112"/>
          <p:cNvGrpSpPr/>
          <p:nvPr/>
        </p:nvGrpSpPr>
        <p:grpSpPr>
          <a:xfrm>
            <a:off x="4331997" y="2150723"/>
            <a:ext cx="498432" cy="466962"/>
            <a:chOff x="5368132" y="3540125"/>
            <a:chExt cx="465138" cy="435769"/>
          </a:xfrm>
          <a:solidFill>
            <a:srgbClr val="F9D3C7"/>
          </a:solidFill>
        </p:grpSpPr>
        <p:sp>
          <p:nvSpPr>
            <p:cNvPr id="56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7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58" name="AutoShape 112"/>
          <p:cNvSpPr/>
          <p:nvPr/>
        </p:nvSpPr>
        <p:spPr bwMode="auto">
          <a:xfrm>
            <a:off x="3810034" y="3029151"/>
            <a:ext cx="328047" cy="326601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rgbClr val="D9E2E5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5108785" y="2883472"/>
            <a:ext cx="224678" cy="327515"/>
            <a:chOff x="2528974" y="2863357"/>
            <a:chExt cx="246811" cy="359779"/>
          </a:xfrm>
          <a:solidFill>
            <a:srgbClr val="F7E7D5"/>
          </a:solidFill>
        </p:grpSpPr>
        <p:sp>
          <p:nvSpPr>
            <p:cNvPr id="60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61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114300" y="1992392"/>
            <a:ext cx="2362428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zh-CN" altLang="en-US" sz="1050" dirty="0">
                <a:sym typeface="+mn-ea"/>
              </a:rPr>
              <a:t>这一部分主要是捕获各个通道之间的关系，将每个通道看作是一个特征检测器，通过计算告诉模型图像中</a:t>
            </a:r>
            <a:r>
              <a:rPr kumimoji="1" lang="zh-CN" altLang="en-US" sz="1050" b="1" dirty="0">
                <a:sym typeface="+mn-ea"/>
              </a:rPr>
              <a:t>“什么”</a:t>
            </a:r>
            <a:r>
              <a:rPr kumimoji="1" lang="zh-CN" altLang="en-US" sz="1050" dirty="0">
                <a:sym typeface="+mn-ea"/>
              </a:rPr>
              <a:t>是有意义的。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29895" y="1732280"/>
            <a:ext cx="2047240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685800">
              <a:defRPr/>
            </a:pPr>
            <a:r>
              <a:rPr kumimoji="0" lang="zh-CN" altLang="en-US" sz="1600" i="0" u="none" strike="noStrike" kern="1200" cap="none" spc="0" normalizeH="0" baseline="0" noProof="0">
                <a:ln>
                  <a:noFill/>
                </a:ln>
                <a:solidFill>
                  <a:srgbClr val="436D7F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跨通道的</a:t>
            </a:r>
            <a:r>
              <a:rPr kumimoji="0" lang="en-US" altLang="zh-CN" sz="1600" i="0" u="none" strike="noStrike" kern="1200" cap="none" spc="0" normalizeH="0" baseline="0" noProof="0">
                <a:ln>
                  <a:noFill/>
                </a:ln>
                <a:solidFill>
                  <a:srgbClr val="436D7F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Attention</a:t>
            </a:r>
            <a:endParaRPr kumimoji="0" lang="en-US" altLang="zh-CN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4300" y="3950970"/>
            <a:ext cx="4349750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zh-CN" altLang="en-US" sz="1050" dirty="0">
                <a:sym typeface="+mn-ea"/>
              </a:rPr>
              <a:t>输入的图像特征分别在长宽维度上利用</a:t>
            </a:r>
            <a:r>
              <a:rPr kumimoji="1" lang="en-US" altLang="zh-CN" sz="1050" dirty="0" err="1">
                <a:sym typeface="+mn-ea"/>
              </a:rPr>
              <a:t>MaxPool</a:t>
            </a:r>
            <a:r>
              <a:rPr kumimoji="1" lang="zh-CN" altLang="en-US" sz="1050" dirty="0">
                <a:sym typeface="+mn-ea"/>
              </a:rPr>
              <a:t>和</a:t>
            </a:r>
            <a:r>
              <a:rPr kumimoji="1" lang="en-US" altLang="zh-CN" sz="1050" dirty="0" err="1">
                <a:sym typeface="+mn-ea"/>
              </a:rPr>
              <a:t>AvgPool</a:t>
            </a:r>
            <a:r>
              <a:rPr kumimoji="1" lang="zh-CN" altLang="en-US" sz="1050" dirty="0">
                <a:sym typeface="+mn-ea"/>
              </a:rPr>
              <a:t>聚合空间特征，</a:t>
            </a:r>
            <a:r>
              <a:rPr kumimoji="1" lang="zh-CN" altLang="en-US" sz="1050" dirty="0">
                <a:sym typeface="+mn-ea"/>
              </a:rPr>
              <a:t>然后将这两个通道特征分别通过一个共享的</a:t>
            </a:r>
            <a:r>
              <a:rPr kumimoji="1" lang="en-US" altLang="zh-CN" sz="1050" dirty="0">
                <a:sym typeface="+mn-ea"/>
              </a:rPr>
              <a:t>MLP</a:t>
            </a:r>
            <a:r>
              <a:rPr kumimoji="1" lang="zh-CN" altLang="en-US" sz="1050" dirty="0">
                <a:sym typeface="+mn-ea"/>
              </a:rPr>
              <a:t>得到各自的</a:t>
            </a:r>
            <a:r>
              <a:rPr kumimoji="1" lang="en-US" altLang="zh-CN" sz="1050" dirty="0">
                <a:sym typeface="+mn-ea"/>
              </a:rPr>
              <a:t>attention</a:t>
            </a:r>
            <a:r>
              <a:rPr kumimoji="1" lang="zh-CN" altLang="en-US" sz="1050" dirty="0">
                <a:sym typeface="+mn-ea"/>
              </a:rPr>
              <a:t>权重，最后按元素相加并通过</a:t>
            </a:r>
            <a:r>
              <a:rPr kumimoji="1" lang="en-US" altLang="zh-CN" sz="1050" dirty="0">
                <a:sym typeface="+mn-ea"/>
              </a:rPr>
              <a:t>sigmoid</a:t>
            </a:r>
            <a:r>
              <a:rPr kumimoji="1" lang="zh-CN" altLang="en-US" sz="1050" dirty="0">
                <a:sym typeface="+mn-ea"/>
              </a:rPr>
              <a:t>激活函数后扩展为和原图像相同形状的</a:t>
            </a:r>
            <a:r>
              <a:rPr kumimoji="1" lang="en-US" altLang="zh-CN" sz="1050" dirty="0">
                <a:sym typeface="+mn-ea"/>
              </a:rPr>
              <a:t>attention</a:t>
            </a:r>
            <a:r>
              <a:rPr kumimoji="1" lang="zh-CN" altLang="en-US" sz="1050" dirty="0">
                <a:sym typeface="+mn-ea"/>
              </a:rPr>
              <a:t>，对原图像的特征进行加权。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29895" y="3690620"/>
            <a:ext cx="2047240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具体</a:t>
            </a:r>
            <a:r>
              <a:rPr lang="zh-CN" altLang="en-US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操作</a:t>
            </a:r>
            <a:endParaRPr lang="zh-CN" altLang="en-US" sz="1600">
              <a:solidFill>
                <a:srgbClr val="436D7F"/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6534785" y="1903730"/>
            <a:ext cx="1877060" cy="2766695"/>
            <a:chOff x="10291" y="2998"/>
            <a:chExt cx="2956" cy="4357"/>
          </a:xfrm>
        </p:grpSpPr>
        <p:grpSp>
          <p:nvGrpSpPr>
            <p:cNvPr id="31" name="组合 30"/>
            <p:cNvGrpSpPr/>
            <p:nvPr/>
          </p:nvGrpSpPr>
          <p:grpSpPr>
            <a:xfrm>
              <a:off x="10291" y="3577"/>
              <a:ext cx="1947" cy="658"/>
              <a:chOff x="8973" y="4899"/>
              <a:chExt cx="1947" cy="658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897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963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10262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10311" y="2998"/>
              <a:ext cx="194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/>
                <a:t>1 x H x W</a:t>
              </a:r>
              <a:endParaRPr lang="en-US" altLang="zh-CN"/>
            </a:p>
          </p:txBody>
        </p:sp>
        <p:sp>
          <p:nvSpPr>
            <p:cNvPr id="37" name="下箭头 36"/>
            <p:cNvSpPr/>
            <p:nvPr/>
          </p:nvSpPr>
          <p:spPr>
            <a:xfrm>
              <a:off x="11045" y="5786"/>
              <a:ext cx="347" cy="683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10921" y="6697"/>
              <a:ext cx="659" cy="6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1305" y="5763"/>
              <a:ext cx="194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zh-CN"/>
                <a:t>Pool</a:t>
              </a:r>
              <a:endParaRPr lang="en-US" altLang="zh-CN"/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10292" y="4236"/>
              <a:ext cx="1947" cy="658"/>
              <a:chOff x="8973" y="4899"/>
              <a:chExt cx="1947" cy="658"/>
            </a:xfrm>
          </p:grpSpPr>
          <p:sp>
            <p:nvSpPr>
              <p:cNvPr id="45" name="矩形 44"/>
              <p:cNvSpPr/>
              <p:nvPr/>
            </p:nvSpPr>
            <p:spPr>
              <a:xfrm>
                <a:off x="897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63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10262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10292" y="4899"/>
              <a:ext cx="1947" cy="658"/>
              <a:chOff x="8973" y="4899"/>
              <a:chExt cx="1947" cy="658"/>
            </a:xfrm>
          </p:grpSpPr>
          <p:sp>
            <p:nvSpPr>
              <p:cNvPr id="64" name="矩形 63"/>
              <p:cNvSpPr/>
              <p:nvPr/>
            </p:nvSpPr>
            <p:spPr>
              <a:xfrm>
                <a:off x="897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633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0" name="矩形 69"/>
              <p:cNvSpPr/>
              <p:nvPr/>
            </p:nvSpPr>
            <p:spPr>
              <a:xfrm>
                <a:off x="10262" y="4899"/>
                <a:ext cx="659" cy="65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2109470" y="253920"/>
            <a:ext cx="49250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400" kern="0">
                <a:solidFill>
                  <a:srgbClr val="436D7F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Convolutional Block Attention </a:t>
            </a:r>
            <a:endParaRPr kumimoji="1" lang="zh-CN" altLang="en-US" sz="2400" kern="0">
              <a:solidFill>
                <a:srgbClr val="436D7F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746614" y="654030"/>
            <a:ext cx="3650771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</a:rPr>
              <a:t>1</a:t>
            </a:r>
            <a:r>
              <a:rPr lang="en-US" altLang="zh-CN" sz="1050" kern="0">
                <a:solidFill>
                  <a:srgbClr val="7A6979"/>
                </a:solidFill>
                <a:cs typeface="Arial" panose="020B0604020202020204" pitchFamily="34" charset="0"/>
              </a:rPr>
              <a:t>st Model </a:t>
            </a:r>
            <a:endParaRPr lang="en-US" altLang="zh-CN" sz="1050" kern="0">
              <a:solidFill>
                <a:srgbClr val="7A6979"/>
              </a:solidFill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64322" y="990702"/>
            <a:ext cx="215358" cy="0"/>
          </a:xfrm>
          <a:prstGeom prst="line">
            <a:avLst/>
          </a:prstGeom>
          <a:ln w="28575">
            <a:solidFill>
              <a:srgbClr val="436D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 14"/>
          <p:cNvSpPr/>
          <p:nvPr/>
        </p:nvSpPr>
        <p:spPr bwMode="auto">
          <a:xfrm>
            <a:off x="2533360" y="1908747"/>
            <a:ext cx="1436687" cy="274638"/>
          </a:xfrm>
          <a:custGeom>
            <a:avLst/>
            <a:gdLst>
              <a:gd name="T0" fmla="*/ 905 w 905"/>
              <a:gd name="T1" fmla="*/ 173 h 173"/>
              <a:gd name="T2" fmla="*/ 732 w 905"/>
              <a:gd name="T3" fmla="*/ 0 h 173"/>
              <a:gd name="T4" fmla="*/ 0 w 905"/>
              <a:gd name="T5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05" h="173">
                <a:moveTo>
                  <a:pt x="905" y="173"/>
                </a:moveTo>
                <a:lnTo>
                  <a:pt x="732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lumMod val="50000"/>
              </a:schemeClr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" name="Freeform 15"/>
          <p:cNvSpPr/>
          <p:nvPr/>
        </p:nvSpPr>
        <p:spPr bwMode="auto">
          <a:xfrm>
            <a:off x="2533360" y="3604197"/>
            <a:ext cx="1190625" cy="255588"/>
          </a:xfrm>
          <a:custGeom>
            <a:avLst/>
            <a:gdLst>
              <a:gd name="T0" fmla="*/ 750 w 750"/>
              <a:gd name="T1" fmla="*/ 0 h 161"/>
              <a:gd name="T2" fmla="*/ 591 w 750"/>
              <a:gd name="T3" fmla="*/ 161 h 161"/>
              <a:gd name="T4" fmla="*/ 0 w 750"/>
              <a:gd name="T5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50" h="161">
                <a:moveTo>
                  <a:pt x="750" y="0"/>
                </a:moveTo>
                <a:lnTo>
                  <a:pt x="591" y="161"/>
                </a:lnTo>
                <a:lnTo>
                  <a:pt x="0" y="161"/>
                </a:lnTo>
              </a:path>
            </a:pathLst>
          </a:custGeom>
          <a:noFill/>
          <a:ln w="6350" cap="flat" cmpd="sng">
            <a:solidFill>
              <a:schemeClr val="bg1">
                <a:lumMod val="50000"/>
              </a:schemeClr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4" name="Freeform 17"/>
          <p:cNvSpPr/>
          <p:nvPr/>
        </p:nvSpPr>
        <p:spPr bwMode="auto">
          <a:xfrm>
            <a:off x="4101810" y="2329434"/>
            <a:ext cx="1060450" cy="2525713"/>
          </a:xfrm>
          <a:custGeom>
            <a:avLst/>
            <a:gdLst>
              <a:gd name="T0" fmla="*/ 232 w 668"/>
              <a:gd name="T1" fmla="*/ 1571 h 1571"/>
              <a:gd name="T2" fmla="*/ 437 w 668"/>
              <a:gd name="T3" fmla="*/ 1571 h 1571"/>
              <a:gd name="T4" fmla="*/ 384 w 668"/>
              <a:gd name="T5" fmla="*/ 806 h 1571"/>
              <a:gd name="T6" fmla="*/ 668 w 668"/>
              <a:gd name="T7" fmla="*/ 434 h 1571"/>
              <a:gd name="T8" fmla="*/ 366 w 668"/>
              <a:gd name="T9" fmla="*/ 705 h 1571"/>
              <a:gd name="T10" fmla="*/ 327 w 668"/>
              <a:gd name="T11" fmla="*/ 0 h 1571"/>
              <a:gd name="T12" fmla="*/ 276 w 668"/>
              <a:gd name="T13" fmla="*/ 848 h 1571"/>
              <a:gd name="T14" fmla="*/ 0 w 668"/>
              <a:gd name="T15" fmla="*/ 582 h 1571"/>
              <a:gd name="T16" fmla="*/ 269 w 668"/>
              <a:gd name="T17" fmla="*/ 956 h 1571"/>
              <a:gd name="T18" fmla="*/ 232 w 668"/>
              <a:gd name="T19" fmla="*/ 1571 h 1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8" h="1571">
                <a:moveTo>
                  <a:pt x="232" y="1571"/>
                </a:moveTo>
                <a:lnTo>
                  <a:pt x="437" y="1571"/>
                </a:lnTo>
                <a:lnTo>
                  <a:pt x="384" y="806"/>
                </a:lnTo>
                <a:lnTo>
                  <a:pt x="668" y="434"/>
                </a:lnTo>
                <a:lnTo>
                  <a:pt x="366" y="705"/>
                </a:lnTo>
                <a:lnTo>
                  <a:pt x="327" y="0"/>
                </a:lnTo>
                <a:lnTo>
                  <a:pt x="276" y="848"/>
                </a:lnTo>
                <a:lnTo>
                  <a:pt x="0" y="582"/>
                </a:lnTo>
                <a:lnTo>
                  <a:pt x="269" y="956"/>
                </a:lnTo>
                <a:lnTo>
                  <a:pt x="232" y="15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18"/>
          <p:cNvSpPr>
            <a:spLocks noChangeArrowheads="1"/>
          </p:cNvSpPr>
          <p:nvPr/>
        </p:nvSpPr>
        <p:spPr bwMode="auto">
          <a:xfrm>
            <a:off x="4808247" y="2637410"/>
            <a:ext cx="831850" cy="830262"/>
          </a:xfrm>
          <a:prstGeom prst="ellipse">
            <a:avLst/>
          </a:prstGeom>
          <a:solidFill>
            <a:srgbClr val="F7E7D5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Oval 19"/>
          <p:cNvSpPr>
            <a:spLocks noChangeArrowheads="1"/>
          </p:cNvSpPr>
          <p:nvPr/>
        </p:nvSpPr>
        <p:spPr bwMode="auto">
          <a:xfrm>
            <a:off x="4936835" y="2764410"/>
            <a:ext cx="574675" cy="5762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20"/>
          <p:cNvSpPr>
            <a:spLocks noChangeArrowheads="1"/>
          </p:cNvSpPr>
          <p:nvPr/>
        </p:nvSpPr>
        <p:spPr bwMode="auto">
          <a:xfrm>
            <a:off x="3450935" y="2689797"/>
            <a:ext cx="1041400" cy="1039813"/>
          </a:xfrm>
          <a:prstGeom prst="ellipse">
            <a:avLst/>
          </a:prstGeom>
          <a:solidFill>
            <a:srgbClr val="D9E2E5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21"/>
          <p:cNvSpPr>
            <a:spLocks noChangeArrowheads="1"/>
          </p:cNvSpPr>
          <p:nvPr/>
        </p:nvSpPr>
        <p:spPr bwMode="auto">
          <a:xfrm>
            <a:off x="3611272" y="2850135"/>
            <a:ext cx="720725" cy="7191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22"/>
          <p:cNvSpPr>
            <a:spLocks noChangeArrowheads="1"/>
          </p:cNvSpPr>
          <p:nvPr/>
        </p:nvSpPr>
        <p:spPr bwMode="auto">
          <a:xfrm>
            <a:off x="3884322" y="1676972"/>
            <a:ext cx="1425575" cy="1425575"/>
          </a:xfrm>
          <a:prstGeom prst="ellipse">
            <a:avLst/>
          </a:prstGeom>
          <a:solidFill>
            <a:srgbClr val="F9D3C7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Oval 23"/>
          <p:cNvSpPr>
            <a:spLocks noChangeArrowheads="1"/>
          </p:cNvSpPr>
          <p:nvPr/>
        </p:nvSpPr>
        <p:spPr bwMode="auto">
          <a:xfrm>
            <a:off x="4103397" y="1896047"/>
            <a:ext cx="987425" cy="9874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55" name="Group 112"/>
          <p:cNvGrpSpPr/>
          <p:nvPr/>
        </p:nvGrpSpPr>
        <p:grpSpPr>
          <a:xfrm>
            <a:off x="4331997" y="2150723"/>
            <a:ext cx="498432" cy="466962"/>
            <a:chOff x="5368132" y="3540125"/>
            <a:chExt cx="465138" cy="435769"/>
          </a:xfrm>
          <a:solidFill>
            <a:srgbClr val="F9D3C7"/>
          </a:solidFill>
        </p:grpSpPr>
        <p:sp>
          <p:nvSpPr>
            <p:cNvPr id="56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7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58" name="AutoShape 112"/>
          <p:cNvSpPr/>
          <p:nvPr/>
        </p:nvSpPr>
        <p:spPr bwMode="auto">
          <a:xfrm>
            <a:off x="3810034" y="3029151"/>
            <a:ext cx="328047" cy="326601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rgbClr val="D9E2E5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5108785" y="2883472"/>
            <a:ext cx="224678" cy="327515"/>
            <a:chOff x="2528974" y="2863357"/>
            <a:chExt cx="246811" cy="359779"/>
          </a:xfrm>
          <a:solidFill>
            <a:srgbClr val="F7E7D5"/>
          </a:solidFill>
        </p:grpSpPr>
        <p:sp>
          <p:nvSpPr>
            <p:cNvPr id="60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61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114300" y="1992392"/>
            <a:ext cx="2362428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1" lang="zh-CN" altLang="en-US" sz="1050" dirty="0">
                <a:sym typeface="+mn-ea"/>
              </a:rPr>
              <a:t>这一部分主要是捕获空间位置之间的</a:t>
            </a:r>
            <a:r>
              <a:rPr kumimoji="1" lang="zh-CN" altLang="en-US" sz="1050" dirty="0">
                <a:sym typeface="+mn-ea"/>
              </a:rPr>
              <a:t>关系。该模块主要</a:t>
            </a:r>
            <a:r>
              <a:rPr lang="zh-CN" altLang="en-US" sz="1050" dirty="0">
                <a:sym typeface="+mn-ea"/>
              </a:rPr>
              <a:t>捕捉位置之间的关系，更多关注图像中</a:t>
            </a:r>
            <a:r>
              <a:rPr lang="zh-CN" altLang="en-US" sz="1050" b="1" dirty="0">
                <a:sym typeface="+mn-ea"/>
              </a:rPr>
              <a:t>“哪里”</a:t>
            </a:r>
            <a:r>
              <a:rPr lang="zh-CN" altLang="en-US" sz="1050" dirty="0">
                <a:sym typeface="+mn-ea"/>
              </a:rPr>
              <a:t>是重要信息部份。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29895" y="1732280"/>
            <a:ext cx="2047240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685800">
              <a:defRPr/>
            </a:pPr>
            <a:r>
              <a:rPr kumimoji="0" lang="zh-CN" altLang="en-US" sz="1600" i="0" u="none" strike="noStrike" kern="1200" cap="none" spc="0" normalizeH="0" baseline="0" noProof="0">
                <a:ln>
                  <a:noFill/>
                </a:ln>
                <a:solidFill>
                  <a:srgbClr val="436D7F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跨</a:t>
            </a:r>
            <a:r>
              <a:rPr kumimoji="0" lang="zh-CN" altLang="en-US" sz="1600" i="0" u="none" strike="noStrike" kern="1200" cap="none" spc="0" normalizeH="0" baseline="0" noProof="0">
                <a:ln>
                  <a:noFill/>
                </a:ln>
                <a:solidFill>
                  <a:srgbClr val="436D7F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空间的</a:t>
            </a:r>
            <a:r>
              <a:rPr kumimoji="0" lang="en-US" altLang="zh-CN" sz="1600" i="0" u="none" strike="noStrike" kern="1200" cap="none" spc="0" normalizeH="0" baseline="0" noProof="0">
                <a:ln>
                  <a:noFill/>
                </a:ln>
                <a:solidFill>
                  <a:srgbClr val="436D7F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Attention</a:t>
            </a:r>
            <a:endParaRPr kumimoji="0" lang="en-US" altLang="zh-CN" sz="1600" i="0" u="none" strike="noStrike" kern="1200" cap="none" spc="0" normalizeH="0" baseline="0" noProof="0">
              <a:ln>
                <a:noFill/>
              </a:ln>
              <a:solidFill>
                <a:srgbClr val="436D7F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4300" y="3950970"/>
            <a:ext cx="4565650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lang="zh-CN" altLang="en-US" sz="1050" dirty="0">
                <a:sym typeface="+mn-ea"/>
              </a:rPr>
              <a:t>在</a:t>
            </a:r>
            <a:r>
              <a:rPr lang="en-US" altLang="zh-CN" sz="1050" dirty="0">
                <a:sym typeface="+mn-ea"/>
              </a:rPr>
              <a:t>channel</a:t>
            </a:r>
            <a:r>
              <a:rPr lang="zh-CN" altLang="en-US" sz="1050" dirty="0">
                <a:sym typeface="+mn-ea"/>
              </a:rPr>
              <a:t>维度上，分别利用</a:t>
            </a:r>
            <a:r>
              <a:rPr lang="en-US" altLang="zh-CN" sz="1050" dirty="0" err="1">
                <a:sym typeface="+mn-ea"/>
              </a:rPr>
              <a:t>MaxPool</a:t>
            </a:r>
            <a:r>
              <a:rPr lang="zh-CN" altLang="en-US" sz="1050" dirty="0">
                <a:sym typeface="+mn-ea"/>
              </a:rPr>
              <a:t>和</a:t>
            </a:r>
            <a:r>
              <a:rPr lang="en-US" altLang="zh-CN" sz="1050" dirty="0" err="1">
                <a:sym typeface="+mn-ea"/>
              </a:rPr>
              <a:t>AvgPool</a:t>
            </a:r>
            <a:r>
              <a:rPr lang="zh-CN" altLang="en-US" sz="1050" dirty="0">
                <a:sym typeface="+mn-ea"/>
              </a:rPr>
              <a:t>提取图像整体的位置信息表述，并将这两个结果进行拼接。然后，通过一个卷积操作，将两个</a:t>
            </a:r>
            <a:r>
              <a:rPr lang="en-US" altLang="zh-CN" sz="1050" dirty="0">
                <a:sym typeface="+mn-ea"/>
              </a:rPr>
              <a:t>pooling</a:t>
            </a:r>
            <a:r>
              <a:rPr lang="zh-CN" altLang="en-US" sz="1050" dirty="0">
                <a:sym typeface="+mn-ea"/>
              </a:rPr>
              <a:t>产生的空间注意力进行融合，最终通过</a:t>
            </a:r>
            <a:r>
              <a:rPr lang="en-US" altLang="zh-CN" sz="1050" dirty="0">
                <a:sym typeface="+mn-ea"/>
              </a:rPr>
              <a:t>sigmoid</a:t>
            </a:r>
            <a:r>
              <a:rPr lang="zh-CN" altLang="en-US" sz="1050" dirty="0">
                <a:sym typeface="+mn-ea"/>
              </a:rPr>
              <a:t>激活函数后扩展和原通道数进行匹配，并对图像特征的位置信息进行加权，获得最终的结果。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29895" y="3690620"/>
            <a:ext cx="2047240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具体</a:t>
            </a:r>
            <a:r>
              <a:rPr lang="zh-CN" altLang="en-US" sz="1600">
                <a:solidFill>
                  <a:srgbClr val="436D7F"/>
                </a:solidFill>
                <a:latin typeface="+mj-ea"/>
                <a:ea typeface="+mj-ea"/>
                <a:sym typeface="+mn-lt"/>
              </a:rPr>
              <a:t>操作</a:t>
            </a:r>
            <a:endParaRPr lang="zh-CN" altLang="en-US" sz="1600">
              <a:solidFill>
                <a:srgbClr val="436D7F"/>
              </a:solidFill>
              <a:latin typeface="+mj-ea"/>
              <a:ea typeface="+mj-ea"/>
              <a:sym typeface="+mn-lt"/>
            </a:endParaRPr>
          </a:p>
        </p:txBody>
      </p:sp>
      <p:pic>
        <p:nvPicPr>
          <p:cNvPr id="4" name="图片 3" descr="图示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800" y="987425"/>
            <a:ext cx="3485515" cy="1145540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5735955" y="2214245"/>
            <a:ext cx="2891155" cy="1928495"/>
            <a:chOff x="9020" y="4293"/>
            <a:chExt cx="4553" cy="3037"/>
          </a:xfrm>
        </p:grpSpPr>
        <p:sp>
          <p:nvSpPr>
            <p:cNvPr id="27" name="文本框 26"/>
            <p:cNvSpPr txBox="1"/>
            <p:nvPr/>
          </p:nvSpPr>
          <p:spPr>
            <a:xfrm>
              <a:off x="11293" y="5761"/>
              <a:ext cx="194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zh-CN"/>
                <a:t>Pool</a:t>
              </a:r>
              <a:endParaRPr lang="en-US" altLang="zh-CN"/>
            </a:p>
          </p:txBody>
        </p:sp>
        <p:sp>
          <p:nvSpPr>
            <p:cNvPr id="28" name="矩形 27"/>
            <p:cNvSpPr/>
            <p:nvPr/>
          </p:nvSpPr>
          <p:spPr>
            <a:xfrm>
              <a:off x="9020" y="4886"/>
              <a:ext cx="659" cy="6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9680" y="4886"/>
              <a:ext cx="659" cy="6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10309" y="4886"/>
              <a:ext cx="659" cy="6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10968" y="4886"/>
              <a:ext cx="659" cy="6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11627" y="4886"/>
              <a:ext cx="659" cy="6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12256" y="4886"/>
              <a:ext cx="659" cy="6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12915" y="4886"/>
              <a:ext cx="659" cy="6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0326" y="4293"/>
              <a:ext cx="194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/>
                <a:t>C x 1 x 1</a:t>
              </a:r>
              <a:endParaRPr lang="en-US" altLang="zh-CN"/>
            </a:p>
          </p:txBody>
        </p:sp>
        <p:sp>
          <p:nvSpPr>
            <p:cNvPr id="40" name="下箭头 39"/>
            <p:cNvSpPr/>
            <p:nvPr/>
          </p:nvSpPr>
          <p:spPr>
            <a:xfrm>
              <a:off x="11092" y="5773"/>
              <a:ext cx="347" cy="67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0968" y="6684"/>
              <a:ext cx="659" cy="6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KSO_WM_UNIT_PLACING_PICTURE_USER_VIEWPORT" val="{&quot;height&quot;:7742,&quot;width&quot;:14400}"/>
</p:tagLst>
</file>

<file path=ppt/tags/tag2.xml><?xml version="1.0" encoding="utf-8"?>
<p:tagLst xmlns:p="http://schemas.openxmlformats.org/presentationml/2006/main">
  <p:tag name="KSO_WM_UNIT_TABLE_BEAUTIFY" val="smartTable{d6aa1a09-95c7-4005-a988-562b448b97e9}"/>
</p:tagLst>
</file>

<file path=ppt/tags/tag3.xml><?xml version="1.0" encoding="utf-8"?>
<p:tagLst xmlns:p="http://schemas.openxmlformats.org/presentationml/2006/main">
  <p:tag name="COMMONDATA" val="eyJjb3VudCI6NzYsImhkaWQiOiI4Zjg0YTI4MzJhMmI2YTRjMWY3MTc0NTk0OWE3Y2VkMiIsInVzZXJDb3VudCI6NzZ9"/>
</p:tagLst>
</file>

<file path=ppt/theme/theme1.xml><?xml version="1.0" encoding="utf-8"?>
<a:theme xmlns:a="http://schemas.openxmlformats.org/drawingml/2006/main" name="Office 主题">
  <a:themeElements>
    <a:clrScheme name="5莫兰迪水彩设计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F9D3C7"/>
      </a:accent1>
      <a:accent2>
        <a:srgbClr val="DFC9BF"/>
      </a:accent2>
      <a:accent3>
        <a:srgbClr val="F7E7D5"/>
      </a:accent3>
      <a:accent4>
        <a:srgbClr val="D9E2E5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婚礼">
      <a:majorFont>
        <a:latin typeface="Respective Slanted"/>
        <a:ea typeface="经典繁行书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3467</Words>
  <Application>WPS 演示</Application>
  <PresentationFormat>全屏显示(16:9)</PresentationFormat>
  <Paragraphs>306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9" baseType="lpstr">
      <vt:lpstr>Arial</vt:lpstr>
      <vt:lpstr>宋体</vt:lpstr>
      <vt:lpstr>Wingdings</vt:lpstr>
      <vt:lpstr>微软雅黑</vt:lpstr>
      <vt:lpstr>Calibri</vt:lpstr>
      <vt:lpstr>Calibri Light</vt:lpstr>
      <vt:lpstr>Gill Sans</vt:lpstr>
      <vt:lpstr>经典繁行书</vt:lpstr>
      <vt:lpstr>Segoe Print</vt:lpstr>
      <vt:lpstr>微软雅黑 Light</vt:lpstr>
      <vt:lpstr>Respective Slanted</vt:lpstr>
      <vt:lpstr>Arial Unicode MS</vt:lpstr>
      <vt:lpstr>等线</vt:lpstr>
      <vt:lpstr>Open Sans</vt:lpstr>
      <vt:lpstr>Gill Sans MT</vt:lpstr>
      <vt:lpstr>Microsoft YaHei UI</vt:lpstr>
      <vt:lpstr>Calibri Light</vt:lpstr>
      <vt:lpstr>Cambria Math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哒哒 熊猫</dc:creator>
  <cp:lastModifiedBy>apple</cp:lastModifiedBy>
  <cp:revision>1468</cp:revision>
  <dcterms:created xsi:type="dcterms:W3CDTF">2019-06-21T02:16:00Z</dcterms:created>
  <dcterms:modified xsi:type="dcterms:W3CDTF">2022-06-08T06:54:25Z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KSOTemplateUUID">
    <vt:lpwstr>v1.0_mb_2jjlcfPc6VCJFGyvx62U/Q==</vt:lpwstr>
  </property>
  <property fmtid="{D5CDD505-2E9C-101B-9397-08002B2CF9AE}" pid="4" name="ICV">
    <vt:lpwstr>9A9A222CAE4945CB8CAA2485F0062A5A</vt:lpwstr>
  </property>
</Properties>
</file>